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5143500" cx="9144000"/>
  <p:notesSz cx="6858000" cy="9144000"/>
  <p:embeddedFontLst>
    <p:embeddedFont>
      <p:font typeface="Roboto Mono"/>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4" name="Leilani Hage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RobotoMono-regular.fntdata"/><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RobotoMono-italic.fntdata"/><Relationship Id="rId12" Type="http://schemas.openxmlformats.org/officeDocument/2006/relationships/slide" Target="slides/slide6.xml"/><Relationship Id="rId56" Type="http://schemas.openxmlformats.org/officeDocument/2006/relationships/font" Target="fonts/RobotoMono-bold.fntdata"/><Relationship Id="rId15" Type="http://schemas.openxmlformats.org/officeDocument/2006/relationships/slide" Target="slides/slide9.xml"/><Relationship Id="rId14" Type="http://schemas.openxmlformats.org/officeDocument/2006/relationships/slide" Target="slides/slide8.xml"/><Relationship Id="rId58" Type="http://schemas.openxmlformats.org/officeDocument/2006/relationships/font" Target="fonts/RobotoMon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11-14T23:53:04.018">
    <p:pos x="6000" y="0"/>
    <p:text>we don't necessarily have to use these slides, but I think this is a good thing to point out, esp. if Tuan uses cmd in the presentation</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0-11-19T19:14:00.988">
    <p:pos x="6000" y="0"/>
    <p:text>add troubleshooting</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0-11-19T19:27:28.530">
    <p:pos x="6000" y="0"/>
    <p:text>I still like having 2 files here!</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0-11-19T20:07:07.683">
    <p:pos x="6000" y="0"/>
    <p:text>leilani do a demo</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scm.com/downloads"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9ff0b969e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9ff0b969e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Navigate to slide #9</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Going to sourceforge makes sure you get an </a:t>
            </a:r>
            <a:r>
              <a:rPr i="1" lang="en"/>
              <a:t>installer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do not see a proper git version output on mac, we </a:t>
            </a:r>
            <a:r>
              <a:rPr lang="en"/>
              <a:t>recommend</a:t>
            </a:r>
            <a:r>
              <a:rPr lang="en"/>
              <a:t> searching git osx installer on our browser and downloading the most recent release of git.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54256eda7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54256eda7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Verify your installation was successful</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9ff0b969e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9ff0b969e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Michael/Tuan: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have a debian based Linux distribution, such as: Ubuntu, and Linux Mint, use the command “sudo apt install git-all” once this is finished type “git version” to verify the </a:t>
            </a:r>
            <a:r>
              <a:rPr lang="en"/>
              <a:t>installation</a:t>
            </a:r>
            <a:r>
              <a:rPr lang="en"/>
              <a:t> was successful.</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Google</a:t>
            </a:r>
            <a:r>
              <a:rPr lang="en"/>
              <a:t> your distro to see if it is Debian-based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9ff0b969e8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9ff0b969e8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Michael/Tuan: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RPM based distributions like Fedora, type “sudo dnf install git-all” in your command line tool and press enter. Once again, type “git version” to verify.</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Look up your distro to see if it is RPM-based.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54256eda7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54256eda7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have a debian based Linux distribution, such as: Ubuntu, and Linux Mint, use the command “sudo apt install git-all” once this is finished type “git version” to verify the installation was successful.</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Google your distro to see if it is Debian-based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a6b4b9e3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a6b4b9e3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(demo this:) Michael/Tuan</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For this demonstration, I am going to use git bash, this was installed with git.</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Open up git bash</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Verify version of git using “git --version”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Set up username and email by typing: “git config --global user.name &lt;username&gt;/ git config --global user.email &lt;email address&gt;, this will make git save your identification across your changed file, the --global flag saves this information across your whole system for git.</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Find a project folder</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a:t>
            </a:r>
            <a:r>
              <a:rPr lang="en">
                <a:solidFill>
                  <a:schemeClr val="dk1"/>
                </a:solidFill>
              </a:rPr>
              <a:t>m</a:t>
            </a:r>
            <a:r>
              <a:rPr lang="en">
                <a:solidFill>
                  <a:schemeClr val="dk1"/>
                </a:solidFill>
              </a:rPr>
              <a:t>kdir &lt;git_demo&gt;”</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“Cd &lt;git_demo&gt;”</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Type “git init”</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To show that this command created hidden files use “git init” use the command “ls -a”</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You don’t need to worry about these hidden files, but we will give a brief rundown for what they do.</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9fc055ae1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9fc055ae1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we will do is create new directory, moved into said directory, and initialize the repository with “git init”. This directory will house everything related to the project. By the way, the git repository is the hidden .git folder created when we type the command “git init”.</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ac046ea41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ac046ea41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What is a repository?</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A repository is a container that lives in each directory that comes into existence when you type “git init”</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We often speak of the repository as if it is the directory itself. We say a file is “in” a repository just like files and directories are “in” directories. This is a good way to think of a repository. It’s kind of like a little container inside the directory that serves git’s copy of the directory, with copies of all the files that git can see and manage. This is why, if you accidentally delete a file, git can restore it for you, because git keeps a hidden copy in its </a:t>
            </a:r>
            <a:r>
              <a:rPr i="1" lang="en">
                <a:solidFill>
                  <a:schemeClr val="dk1"/>
                </a:solidFill>
              </a:rPr>
              <a:t>repository</a:t>
            </a:r>
            <a:r>
              <a:rPr lang="en">
                <a:solidFill>
                  <a:schemeClr val="dk1"/>
                </a:solidFill>
              </a:rPr>
              <a:t>.</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Any questions?</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a70e53db6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a70e53db6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Leilani/Michael?</a:t>
            </a:r>
            <a:endParaRPr/>
          </a:p>
          <a:p>
            <a:pPr indent="0" lvl="0" marL="0" rtl="0" algn="l">
              <a:spcBef>
                <a:spcPts val="0"/>
              </a:spcBef>
              <a:spcAft>
                <a:spcPts val="0"/>
              </a:spcAft>
              <a:buNone/>
            </a:pPr>
            <a:r>
              <a:rPr lang="en"/>
              <a:t>The hidden .git file holds important information necessary for your project in version control and all the information about commits, remote repository address, etc. All of them are present in this folder. It also contains a log that stores your entire </a:t>
            </a:r>
            <a:r>
              <a:rPr lang="en"/>
              <a:t>commit</a:t>
            </a:r>
            <a:r>
              <a:rPr lang="en"/>
              <a:t> history.</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ab3dc8e701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ab3dc8e701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Ok now I am going to create some files for my project. The first file will be a hello world world project, the second will be a list of things I would want to do this Winter.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In git bash type “touch helloworld.txt” and “touch winter-list.txt”</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Touch tells the command line that you want to make a file, the second argument is the name of that file with its type, in this case it is a text file so we add a .txt at the end.</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Now we are going to edit the hello world file, to open a file from the bash command prompt, type “start &lt;file-name&gt;” this will open the file with your systems default program.</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We can open and edit the file the normal way, but let's do it through bash.</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Type “start helloworld.txt” to open it in your default editor for .txt files, for me it is notepad. </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If you are using mac, you may have to use the command open -a TextEdit &lt;filename&gt;</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Type Hello World! In the text editor. And save (ctrl + s, or file header menu).</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Add something to the hello world file….like hello world.</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Lets do the same to our to-do</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54256eda74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54256eda74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ab4242e8c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ab4242e8c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what I see when I use the command start to open a text document, you may have notepad ++ instead of notepad if you chose to set it as your default text editor.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9ff66a299d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9ff66a299d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Ok now I am going to create a file for our project.</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Type “git status” to see the status of the files we created in this directory. What we see is that these two files are currently red, and under untracked. This means that git will not keep track of the history of these files.</a:t>
            </a:r>
            <a:endParaRPr/>
          </a:p>
          <a:p>
            <a:pPr indent="-298450" lvl="0" marL="457200" rtl="0" algn="l">
              <a:spcBef>
                <a:spcPts val="0"/>
              </a:spcBef>
              <a:spcAft>
                <a:spcPts val="0"/>
              </a:spcAft>
              <a:buSzPts val="1100"/>
              <a:buAutoNum type="arabicPeriod"/>
            </a:pPr>
            <a:r>
              <a:rPr lang="en"/>
              <a:t>To change this, type “git add &lt;file_name&gt;. You can add files individually, or if you want to add everything in the directory you can type “git add .”. Adding a dot after will tell the terminal to add all the files in the current directory.</a:t>
            </a:r>
            <a:endParaRPr/>
          </a:p>
          <a:p>
            <a:pPr indent="-298450" lvl="0" marL="457200" rtl="0" algn="l">
              <a:spcBef>
                <a:spcPts val="0"/>
              </a:spcBef>
              <a:spcAft>
                <a:spcPts val="0"/>
              </a:spcAft>
              <a:buSzPts val="1100"/>
              <a:buAutoNum type="arabicPeriod"/>
            </a:pPr>
            <a:r>
              <a:rPr lang="en"/>
              <a:t>Now confirm the files states have changed by typing “git status” again.</a:t>
            </a:r>
            <a:endParaRPr/>
          </a:p>
          <a:p>
            <a:pPr indent="-298450" lvl="0" marL="457200" rtl="0" algn="l">
              <a:spcBef>
                <a:spcPts val="0"/>
              </a:spcBef>
              <a:spcAft>
                <a:spcPts val="0"/>
              </a:spcAft>
              <a:buSzPts val="1100"/>
              <a:buAutoNum type="arabicPeriod"/>
            </a:pPr>
            <a:r>
              <a:rPr lang="en"/>
              <a:t>We will see that the files are green and now under changes to be </a:t>
            </a:r>
            <a:r>
              <a:rPr lang="en"/>
              <a:t>committed</a:t>
            </a:r>
            <a:r>
              <a:rPr lang="en"/>
              <a:t>. A commit is a snapshot of a repository, kind of like a date for a historical event. We will talk about this soon.</a:t>
            </a:r>
            <a:endParaRPr/>
          </a:p>
          <a:p>
            <a:pPr indent="0" lvl="0" marL="0" rtl="0" algn="l">
              <a:spcBef>
                <a:spcPts val="0"/>
              </a:spcBef>
              <a:spcAft>
                <a:spcPts val="0"/>
              </a:spcAft>
              <a:buNone/>
            </a:pPr>
            <a:r>
              <a:rPr lang="en"/>
              <a:t>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a9b982e8d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a9b982e8d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what you should see after creating the two files and typing “git status”.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a9b982e8d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a9b982e8d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the “git add” command, we can see that the files are now staged </a:t>
            </a:r>
            <a:r>
              <a:rPr lang="en"/>
              <a:t>by</a:t>
            </a:r>
            <a:r>
              <a:rPr lang="en"/>
              <a:t> git and ready for commit.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a70e53db6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a70e53db6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 very helpful general graph of the file states in a git repository. It looks complicated but after some time it will make sense.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newly created file will always start as an “Untracked file”. Using the git add command we modified the untracked files to now be staged.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a file is “staged” it gets placed in the </a:t>
            </a:r>
            <a:r>
              <a:rPr i="1" lang="en"/>
              <a:t>staging area</a:t>
            </a:r>
            <a:r>
              <a:rPr lang="en"/>
              <a:t>, which is basically the storage area for all the files that have been changed that you want to be included in the next commit.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is up to you to tell git what files should be staged.</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54256eda7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54256eda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commit is a snapshot of a state of your project! You add files to the snapshot by staging with the ‘add’ command like we did above, and once you’ve collected enough changed files and staged them, you are ready to commit your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Every time you make a commit, you want that commit to represent a state in that project that was important, like when you finished your first draft of the introduction in your essay, and a reference list that goes with it in another file. The add command would let you add both of these files that needs to be in the snapshot, and then commit would finalize and save the snapshot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Any questions?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a9b982e8d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a9b982e8d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 now it looks like we are ready to commit our files. git commit creates a commit, which is like a snapshot of your repository. These commits are snapshots of your entire repository at specific times.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Committing is one of the most important commands in git. Committing adds the files that were staged to git’s history. Git saves committed files using an SHA hash, meaning it compresses the files in order to handle millions of commits with very high efficiency.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should make new commits often, based around logical units of change. This can be like first thing that comes to mind when your mom says “what did you today”. But in this case you talk about the changes you made to your files.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With the files in the staging area, type “git commit -m”initial commit”. The command “</a:t>
            </a:r>
            <a:r>
              <a:rPr lang="en"/>
              <a:t>g</a:t>
            </a:r>
            <a:r>
              <a:rPr lang="en"/>
              <a:t>it commit” tells git you want to commit these files, “-m” is a flag for creating a message. “Initial commit” is a common first commit message, it makes it easier to find it later.</a:t>
            </a:r>
            <a:endParaRPr/>
          </a:p>
          <a:p>
            <a:pPr indent="-298450" lvl="0" marL="457200" rtl="0" algn="l">
              <a:spcBef>
                <a:spcPts val="0"/>
              </a:spcBef>
              <a:spcAft>
                <a:spcPts val="0"/>
              </a:spcAft>
              <a:buSzPts val="1100"/>
              <a:buAutoNum type="arabicPeriod"/>
            </a:pPr>
            <a:r>
              <a:rPr lang="en"/>
              <a:t>If everything went well you should see a message telling you how many files were changed, the number of lines added/removed, and the name of the files.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a9b982e8d9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a9b982e8d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a9b982e8d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a9b982e8d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Looking back at the Life Cycle graphic, we can see that after committing our files we have now made them unmodified. You can verify this by checking “git status” and seeing that there is nothing to be committed anymore.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Once a file has been committed it will continue its life within the Unmodified, Modified, and Staged life cycle.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All files in the “</a:t>
            </a:r>
            <a:r>
              <a:rPr lang="en"/>
              <a:t>Unmodified</a:t>
            </a:r>
            <a:r>
              <a:rPr lang="en"/>
              <a:t>” state are tracked. This can be confusing, but it just means that they were included in the last commit, and git now considers them Unmodified since the last commit.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a9b982e8d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a9b982e8d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each story there are going to me main characters, secondary characters, and maybe even </a:t>
            </a:r>
            <a:r>
              <a:rPr lang="en"/>
              <a:t>tertiary characters. Each character plays a significant role in the story but some may not need much  attention.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Much like directors of committing repositories, we manage the roles of the files, main characters are going to be the files that are always modified and staged, secondary characters might be staged whenever they have a certain change, </a:t>
            </a:r>
            <a:r>
              <a:rPr lang="en"/>
              <a:t>and tertiary characters may never need to be included at all</a:t>
            </a:r>
            <a:r>
              <a:rPr lang="en"/>
              <a:t>. (but are still great! :)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9fc055ae1a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9fc055ae1a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days keeping track of your files is important. Especially since many of us are working and studying from home. The time spent searching for the right file could be used for used for more important things. Luckily there are great tools to handle this type of thing.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a9dc2d13aa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a9dc2d13aa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Leilani: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Because of git’s structure, git doesn’t have a traditional “undo” command. But you can undo things, and it usually amounts to a “going back in time” to a previous state of your project.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a9dc2d13a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a9dc2d13a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Mchael? / Leilani?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pick a commit SHA changeID from this step  and revert it in the next step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purple highlights here is the commit IDs. Each commit has an ID so that they can be told apart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a9b982e8d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a9b982e8d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Checking out previous commits.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(Take the changeID from the previous slide and revert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Git revert is the simplest and safest way to “undo” a commit. It simply commits the inverse of the commit you are “undoing,” and by doing this you still add this action of “undoing” the last commit to your history. This way, everything gets documented, and if you want to undo the undo, you can do that easily by just undoing the new most recent commit!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is another git command for “undoing” commits called reset, and it is commonly used, but it is a little bit riskier, because </a:t>
            </a:r>
            <a:r>
              <a:rPr b="1" lang="en"/>
              <a:t>git reset</a:t>
            </a:r>
            <a:r>
              <a:rPr lang="en"/>
              <a:t> simply deletes the previous commit without saving any history about it. It makes it as if the commit never happened. This can be useful in some situations but it can also cause problems if not used correctly!</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54256eda7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54256eda7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is another git command for “undoing” commits called reset, and it is commonly used, but it is a little bit riskier, because </a:t>
            </a:r>
            <a:r>
              <a:rPr b="1" lang="en"/>
              <a:t>git reset</a:t>
            </a:r>
            <a:r>
              <a:rPr lang="en"/>
              <a:t> simply deletes the last commit without saving any history about it. It makes it as if the commit never happened. This can be useful in some situations but it can also cause problems if not used correctly, so we recommend you stick to git revert for now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Any questions?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ab3dc8e70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ab3dc8e70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think you were done with a new feature of your app and ready to commit your changes, but realized you forgot an edge-case somewhere? You can simply make the new changes, stage them with the add command, and then use </a:t>
            </a:r>
            <a:r>
              <a:rPr b="1" lang="en"/>
              <a:t>git commit amend </a:t>
            </a:r>
            <a:r>
              <a:rPr lang="en"/>
              <a:t>to add the changes to the previous commit! No need to revert, just simply add them retroactively.</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a9dc2d13a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a9dc2d13a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Leilani (put this slide at the end of the “Undoing Things!” sildes)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should commit whenever you are at a place in your project that you want to remember. If you’re coding, and you’ve gotten one of your functions to work, but another one is still broken, commit! That way if that first function somehow breaks later, you can go back and see how it was working before.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a8afd671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a8afd671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Tuan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Remote repositories are usually just one copy of a project that is stored in the cloud. There is usually at least one other copy that you store on your own computer, or multiple copies if it is a collaborative project.</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a8afd671f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a8afd671f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Tuan</a:t>
            </a:r>
            <a:endParaRPr/>
          </a:p>
          <a:p>
            <a:pPr indent="-298450" lvl="0" marL="457200" rtl="0" algn="l">
              <a:spcBef>
                <a:spcPts val="0"/>
              </a:spcBef>
              <a:spcAft>
                <a:spcPts val="0"/>
              </a:spcAft>
              <a:buSzPts val="1100"/>
              <a:buChar char="-"/>
            </a:pPr>
            <a:r>
              <a:rPr lang="en"/>
              <a:t>What are remote repositories good for?</a:t>
            </a:r>
            <a:endParaRPr/>
          </a:p>
          <a:p>
            <a:pPr indent="0" lvl="0" marL="0" rtl="0" algn="l">
              <a:spcBef>
                <a:spcPts val="0"/>
              </a:spcBef>
              <a:spcAft>
                <a:spcPts val="0"/>
              </a:spcAft>
              <a:buNone/>
            </a:pPr>
            <a:r>
              <a:rPr lang="en"/>
              <a:t>Might make the arrows to remote dotted to signify cloud storage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a8afd671f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a8afd671f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Tuan</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
              <a:t>Collaborative remote structure (this is where it gets interesting):</a:t>
            </a:r>
            <a:r>
              <a:rPr lang="en"/>
              <a:t> </a:t>
            </a:r>
            <a:r>
              <a:rPr lang="en"/>
              <a:t> In this setup, each member  will have a varying level of access to the remote project copy, and will typically work by making changes to their own copy before finalizing the changes and adding them to the remote repository.</a:t>
            </a:r>
            <a:endParaRPr/>
          </a:p>
          <a:p>
            <a:pPr indent="0" lvl="0" marL="45720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Might make the arrows to remote dotted to signify cloud storage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9ff66a299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9ff66a299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key for github to regconize your machine.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9fc055ae1a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9fc055ae1a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Today we will introduce Git. </a:t>
            </a:r>
            <a:r>
              <a:rPr lang="en">
                <a:solidFill>
                  <a:schemeClr val="dk1"/>
                </a:solidFill>
              </a:rPr>
              <a:t>Git was created in 2005  by Linus Torvalds, an American Finnish software engineer. He also created Linux, a popular operating system already used by many CS students at PSU. What does git stand for? It is actually british slang for “unpleasant person”.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Git is a free open source, </a:t>
            </a:r>
            <a:r>
              <a:rPr lang="en"/>
              <a:t>distributed</a:t>
            </a:r>
            <a:r>
              <a:rPr lang="en"/>
              <a:t> version control system. A version control </a:t>
            </a:r>
            <a:r>
              <a:rPr lang="en"/>
              <a:t>system is software that records changes to files over time, </a:t>
            </a:r>
            <a:endParaRPr/>
          </a:p>
          <a:p>
            <a:pPr indent="0" lvl="0" marL="0" rtl="0" algn="l">
              <a:spcBef>
                <a:spcPts val="0"/>
              </a:spcBef>
              <a:spcAft>
                <a:spcPts val="0"/>
              </a:spcAft>
              <a:buNone/>
            </a:pPr>
            <a:r>
              <a:rPr lang="en"/>
              <a:t>so that you can recall specific versions later.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Distributed means that multiple people can use git to collaborate on a project without being on the same network (leilani added </a:t>
            </a:r>
            <a:r>
              <a:rPr lang="en"/>
              <a:t>this</a:t>
            </a:r>
            <a:r>
              <a:rPr lang="en"/>
              <a:t>)</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Git is fast. it is written in C, a low level language that requires little interpretation which means reduced runtimes.</a:t>
            </a:r>
            <a:endParaRPr/>
          </a:p>
          <a:p>
            <a:pPr indent="-298450" lvl="0" marL="457200" rtl="0" algn="l">
              <a:spcBef>
                <a:spcPts val="0"/>
              </a:spcBef>
              <a:spcAft>
                <a:spcPts val="0"/>
              </a:spcAft>
              <a:buSzPts val="1100"/>
              <a:buChar char="-"/>
            </a:pPr>
            <a:r>
              <a:rPr lang="en"/>
              <a:t>Git is secure because it ensured the cryptographic integrity of every of </a:t>
            </a:r>
            <a:r>
              <a:rPr lang="en"/>
              <a:t>literally</a:t>
            </a:r>
            <a:r>
              <a:rPr lang="en"/>
              <a:t> every bit of your 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Using a VCS generally allows you to not worry about messing things up. There are other version control systems out there, but git is more widely used. A feature that really makes Git stand apart is its branching model, which we will later talk about.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files you manage through git does not always have to be code. For example: A </a:t>
            </a:r>
            <a:r>
              <a:rPr lang="en"/>
              <a:t>cookbook</a:t>
            </a:r>
            <a:r>
              <a:rPr lang="en"/>
              <a:t>, Dream journal, </a:t>
            </a:r>
            <a:r>
              <a:rPr lang="en"/>
              <a:t>screenplay,</a:t>
            </a:r>
            <a:r>
              <a:rPr lang="en"/>
              <a:t> or comic could be managed by git.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ac10cfa2a0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ac10cfa2a0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9fc055ae1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9fc055ae1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Tuan</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9ff66a299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9ff66a299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What are remote repositories good for?</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9ff66a299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9ff66a299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What are remote repositories good for?</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9ff66a299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9ff66a299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What are remote repositories good for?</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a70e53db6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a70e53db6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9fc055ae1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9fc055ae1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9fc055ae1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9fc055ae1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Leilani-</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Think of it as “pulling down” or “copying” the changes from your remote into your local repository.</a:t>
            </a:r>
            <a:endParaRPr/>
          </a:p>
          <a:p>
            <a:pPr indent="0" lvl="0" marL="0" rtl="0" algn="l">
              <a:spcBef>
                <a:spcPts val="0"/>
              </a:spcBef>
              <a:spcAft>
                <a:spcPts val="0"/>
              </a:spcAft>
              <a:buClr>
                <a:schemeClr val="dk1"/>
              </a:buClr>
              <a:buSzPts val="1100"/>
              <a:buFont typeface="Arial"/>
              <a:buNone/>
            </a:pPr>
            <a:r>
              <a:rPr lang="en"/>
              <a:t>Pulling is very important for collaboration, because it lets you download the changes that your teammate made to the remote repo.</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ab3dc8e70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ab3dc8e70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Remeber, we’re still learning too, so no tough </a:t>
            </a:r>
            <a:r>
              <a:rPr lang="en"/>
              <a:t>questions</a:t>
            </a:r>
            <a:r>
              <a:rPr lang="en"/>
              <a: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a88b73f41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a88b73f41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 is free. To get it, search Git in the search bar or go to </a:t>
            </a:r>
            <a:r>
              <a:rPr lang="en" u="sng">
                <a:solidFill>
                  <a:schemeClr val="hlink"/>
                </a:solidFill>
                <a:hlinkClick r:id="rId2"/>
              </a:rPr>
              <a:t>https://git-scm.com/downloads</a:t>
            </a:r>
            <a:r>
              <a:rPr lang="en"/>
              <a:t>. There you will find the download link in the middle of the page. From there you will proceed to the download page asking for your operating system you are using. Since I am using windows, I will click Windows.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(download and install git)</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a9dc2d13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a9dc2d13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are comfortable with using Vim go ahead and keep clicking next after this. If not, I </a:t>
            </a:r>
            <a:r>
              <a:rPr lang="en"/>
              <a:t>recommend</a:t>
            </a:r>
            <a:r>
              <a:rPr lang="en"/>
              <a:t> selecting Notepad ++ as Git’s default text editor.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a9dc2d13a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a9dc2d13a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ab3dc8e7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ab3dc8e7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option to use Git from the command line and also third party software should already be selected. If not, it is </a:t>
            </a:r>
            <a:r>
              <a:rPr lang="en"/>
              <a:t>recommended</a:t>
            </a:r>
            <a:r>
              <a:rPr lang="en"/>
              <a:t> to enable this option so we can use git on other command lines like windows cmd. And other terminal like programs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9ff66a299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9ff66a299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are using a mac and have Xcode command line tools, you already have git. To confirm this, type “git --version” in your command line.</a:t>
            </a:r>
            <a:endParaRPr/>
          </a:p>
          <a:p>
            <a:pPr indent="0" lvl="0" marL="0" rtl="0" algn="l">
              <a:spcBef>
                <a:spcPts val="0"/>
              </a:spcBef>
              <a:spcAft>
                <a:spcPts val="0"/>
              </a:spcAft>
              <a:buNone/>
            </a:pPr>
            <a:r>
              <a:rPr lang="en"/>
              <a:t>If you see a related output similar to the bottom picture you are all set! You can skip the next steps.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sourceforge.net/projects/git-osx-installer/" TargetMode="External"/><Relationship Id="rId4" Type="http://schemas.openxmlformats.org/officeDocument/2006/relationships/image" Target="../media/image16.png"/><Relationship Id="rId5" Type="http://schemas.openxmlformats.org/officeDocument/2006/relationships/image" Target="../media/image1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1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comments" Target="../comments/comment2.xml"/><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jp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1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comments" Target="../comments/comment3.xml"/><Relationship Id="rId4" Type="http://schemas.openxmlformats.org/officeDocument/2006/relationships/image" Target="../media/image25.png"/><Relationship Id="rId5" Type="http://schemas.openxmlformats.org/officeDocument/2006/relationships/image" Target="../media/image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hyperlink" Target="https://git-scm.com/book/en/v2/Git-Basics-Recording-Changes-to-the-Repository" TargetMode="External"/><Relationship Id="rId5" Type="http://schemas.openxmlformats.org/officeDocument/2006/relationships/image" Target="../media/image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6.png"/><Relationship Id="rId4" Type="http://schemas.openxmlformats.org/officeDocument/2006/relationships/image" Target="../media/image1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3.png"/><Relationship Id="rId4" Type="http://schemas.openxmlformats.org/officeDocument/2006/relationships/image" Target="../media/image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2.png"/><Relationship Id="rId4" Type="http://schemas.openxmlformats.org/officeDocument/2006/relationships/hyperlink" Target="https://git-scm.com/book/en/v2/Git-Basics-Recording-Changes-to-the-Repository" TargetMode="External"/><Relationship Id="rId5" Type="http://schemas.openxmlformats.org/officeDocument/2006/relationships/image" Target="../media/image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8.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7.jp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7.jp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comments" Target="../comments/comment4.xml"/><Relationship Id="rId4" Type="http://schemas.openxmlformats.org/officeDocument/2006/relationships/image" Target="../media/image33.png"/><Relationship Id="rId5" Type="http://schemas.openxmlformats.org/officeDocument/2006/relationships/image" Target="../media/image17.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7.jp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7.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7.png"/><Relationship Id="rId4" Type="http://schemas.openxmlformats.org/officeDocument/2006/relationships/image" Target="../media/image46.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9.png"/><Relationship Id="rId4" Type="http://schemas.openxmlformats.org/officeDocument/2006/relationships/image" Target="../media/image46.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1.png"/><Relationship Id="rId4" Type="http://schemas.openxmlformats.org/officeDocument/2006/relationships/image" Target="../media/image46.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www.atlassian.com/git/tutorials/git-ssh" TargetMode="External"/><Relationship Id="rId4" Type="http://schemas.openxmlformats.org/officeDocument/2006/relationships/image" Target="../media/image4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0.jpg"/><Relationship Id="rId4" Type="http://schemas.openxmlformats.org/officeDocument/2006/relationships/image" Target="../media/image46.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6.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1.png"/><Relationship Id="rId4" Type="http://schemas.openxmlformats.org/officeDocument/2006/relationships/image" Target="../media/image17.jpg"/><Relationship Id="rId5" Type="http://schemas.openxmlformats.org/officeDocument/2006/relationships/image" Target="../media/image39.png"/><Relationship Id="rId6"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7.jpg"/><Relationship Id="rId4" Type="http://schemas.openxmlformats.org/officeDocument/2006/relationships/image" Target="../media/image43.png"/><Relationship Id="rId5"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4.png"/><Relationship Id="rId4" Type="http://schemas.openxmlformats.org/officeDocument/2006/relationships/image" Target="../media/image17.jpg"/><Relationship Id="rId5" Type="http://schemas.openxmlformats.org/officeDocument/2006/relationships/image" Target="../media/image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7.jpg"/><Relationship Id="rId4" Type="http://schemas.openxmlformats.org/officeDocument/2006/relationships/image" Target="../media/image3.jpg"/><Relationship Id="rId5" Type="http://schemas.openxmlformats.org/officeDocument/2006/relationships/image" Target="../media/image4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jp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comments" Target="../comments/comment1.xml"/><Relationship Id="rId4" Type="http://schemas.openxmlformats.org/officeDocument/2006/relationships/image" Target="../media/image3.jpg"/><Relationship Id="rId5"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Git-Connected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Installing Git - Mac OSX - Install a Disk Image</a:t>
            </a:r>
            <a:endParaRPr/>
          </a:p>
        </p:txBody>
      </p:sp>
      <p:sp>
        <p:nvSpPr>
          <p:cNvPr id="135" name="Google Shape;135;p22"/>
          <p:cNvSpPr txBox="1"/>
          <p:nvPr>
            <p:ph idx="1" type="body"/>
          </p:nvPr>
        </p:nvSpPr>
        <p:spPr>
          <a:xfrm>
            <a:off x="311700" y="1152475"/>
            <a:ext cx="8520600" cy="12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Navigate to: </a:t>
            </a:r>
            <a:r>
              <a:rPr lang="en" u="sng">
                <a:solidFill>
                  <a:schemeClr val="hlink"/>
                </a:solidFill>
                <a:hlinkClick r:id="rId3"/>
              </a:rPr>
              <a:t>https://sourceforge.net/projects/git-osx-installer/</a:t>
            </a:r>
            <a:r>
              <a:rPr lang="en"/>
              <a:t> </a:t>
            </a:r>
            <a:endParaRPr/>
          </a:p>
          <a:p>
            <a:pPr indent="0" lvl="0" marL="0" rtl="0" algn="l">
              <a:spcBef>
                <a:spcPts val="1600"/>
              </a:spcBef>
              <a:spcAft>
                <a:spcPts val="1600"/>
              </a:spcAft>
              <a:buNone/>
            </a:pPr>
            <a:r>
              <a:rPr lang="en"/>
              <a:t>Click on the link to download the latest disk image file (it will be at the top of the list)</a:t>
            </a:r>
            <a:endParaRPr/>
          </a:p>
        </p:txBody>
      </p:sp>
      <p:pic>
        <p:nvPicPr>
          <p:cNvPr id="136" name="Google Shape;136;p22"/>
          <p:cNvPicPr preferRelativeResize="0"/>
          <p:nvPr/>
        </p:nvPicPr>
        <p:blipFill>
          <a:blip r:embed="rId4">
            <a:alphaModFix/>
          </a:blip>
          <a:stretch>
            <a:fillRect/>
          </a:stretch>
        </p:blipFill>
        <p:spPr>
          <a:xfrm>
            <a:off x="311700" y="2522618"/>
            <a:ext cx="8520602" cy="1335506"/>
          </a:xfrm>
          <a:prstGeom prst="rect">
            <a:avLst/>
          </a:prstGeom>
          <a:noFill/>
          <a:ln>
            <a:noFill/>
          </a:ln>
        </p:spPr>
      </p:pic>
      <p:pic>
        <p:nvPicPr>
          <p:cNvPr id="137" name="Google Shape;137;p22"/>
          <p:cNvPicPr preferRelativeResize="0"/>
          <p:nvPr/>
        </p:nvPicPr>
        <p:blipFill>
          <a:blip r:embed="rId5">
            <a:alphaModFix/>
          </a:blip>
          <a:stretch>
            <a:fillRect/>
          </a:stretch>
        </p:blipFill>
        <p:spPr>
          <a:xfrm>
            <a:off x="8189044" y="118163"/>
            <a:ext cx="845783" cy="98667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3"/>
          <p:cNvSpPr txBox="1"/>
          <p:nvPr>
            <p:ph type="title"/>
          </p:nvPr>
        </p:nvSpPr>
        <p:spPr>
          <a:xfrm>
            <a:off x="311700" y="325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Installing Git - Mac OSX - Check Installation</a:t>
            </a:r>
            <a:endParaRPr/>
          </a:p>
        </p:txBody>
      </p:sp>
      <p:sp>
        <p:nvSpPr>
          <p:cNvPr id="143" name="Google Shape;143;p23"/>
          <p:cNvSpPr txBox="1"/>
          <p:nvPr>
            <p:ph idx="1" type="body"/>
          </p:nvPr>
        </p:nvSpPr>
        <p:spPr>
          <a:xfrm>
            <a:off x="311700" y="1025163"/>
            <a:ext cx="8520600" cy="520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Check to make sure your install is successful by typing the following command:</a:t>
            </a:r>
            <a:endParaRPr/>
          </a:p>
        </p:txBody>
      </p:sp>
      <p:pic>
        <p:nvPicPr>
          <p:cNvPr id="144" name="Google Shape;144;p23"/>
          <p:cNvPicPr preferRelativeResize="0"/>
          <p:nvPr/>
        </p:nvPicPr>
        <p:blipFill rotWithShape="1">
          <a:blip r:embed="rId3">
            <a:alphaModFix/>
          </a:blip>
          <a:srcRect b="16457" l="0" r="0" t="0"/>
          <a:stretch/>
        </p:blipFill>
        <p:spPr>
          <a:xfrm>
            <a:off x="239575" y="2024600"/>
            <a:ext cx="7186875" cy="829475"/>
          </a:xfrm>
          <a:prstGeom prst="rect">
            <a:avLst/>
          </a:prstGeom>
          <a:noFill/>
          <a:ln>
            <a:noFill/>
          </a:ln>
        </p:spPr>
      </p:pic>
      <p:sp>
        <p:nvSpPr>
          <p:cNvPr id="145" name="Google Shape;145;p23"/>
          <p:cNvSpPr txBox="1"/>
          <p:nvPr/>
        </p:nvSpPr>
        <p:spPr>
          <a:xfrm>
            <a:off x="311700" y="1545975"/>
            <a:ext cx="62769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None/>
            </a:pPr>
            <a:r>
              <a:rPr lang="en" sz="1800">
                <a:solidFill>
                  <a:schemeClr val="lt2"/>
                </a:solidFill>
              </a:rPr>
              <a:t>Type</a:t>
            </a:r>
            <a:r>
              <a:rPr b="1" lang="en" sz="1800">
                <a:solidFill>
                  <a:srgbClr val="FFFFFF"/>
                </a:solidFill>
                <a:latin typeface="Roboto Mono"/>
                <a:ea typeface="Roboto Mono"/>
                <a:cs typeface="Roboto Mono"/>
                <a:sym typeface="Roboto Mono"/>
              </a:rPr>
              <a:t> ‘git --version’</a:t>
            </a:r>
            <a:r>
              <a:rPr lang="en" sz="1800">
                <a:solidFill>
                  <a:schemeClr val="lt2"/>
                </a:solidFill>
              </a:rPr>
              <a:t> and press enter</a:t>
            </a:r>
            <a:endParaRPr sz="1800">
              <a:solidFill>
                <a:schemeClr val="lt2"/>
              </a:solidFill>
            </a:endParaRPr>
          </a:p>
        </p:txBody>
      </p:sp>
      <p:pic>
        <p:nvPicPr>
          <p:cNvPr id="146" name="Google Shape;146;p23"/>
          <p:cNvPicPr preferRelativeResize="0"/>
          <p:nvPr/>
        </p:nvPicPr>
        <p:blipFill rotWithShape="1">
          <a:blip r:embed="rId4">
            <a:alphaModFix/>
          </a:blip>
          <a:srcRect b="6959" l="0" r="0" t="0"/>
          <a:stretch/>
        </p:blipFill>
        <p:spPr>
          <a:xfrm>
            <a:off x="239575" y="3726550"/>
            <a:ext cx="7290426" cy="1242575"/>
          </a:xfrm>
          <a:prstGeom prst="rect">
            <a:avLst/>
          </a:prstGeom>
          <a:noFill/>
          <a:ln>
            <a:noFill/>
          </a:ln>
        </p:spPr>
      </p:pic>
      <p:sp>
        <p:nvSpPr>
          <p:cNvPr id="147" name="Google Shape;147;p23"/>
          <p:cNvSpPr txBox="1"/>
          <p:nvPr>
            <p:ph idx="1" type="body"/>
          </p:nvPr>
        </p:nvSpPr>
        <p:spPr>
          <a:xfrm>
            <a:off x="311700" y="2930350"/>
            <a:ext cx="8520600" cy="520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If you see similar output, congrats, you have git!</a:t>
            </a:r>
            <a:endParaRPr/>
          </a:p>
        </p:txBody>
      </p:sp>
      <p:pic>
        <p:nvPicPr>
          <p:cNvPr id="148" name="Google Shape;148;p23"/>
          <p:cNvPicPr preferRelativeResize="0"/>
          <p:nvPr/>
        </p:nvPicPr>
        <p:blipFill>
          <a:blip r:embed="rId5">
            <a:alphaModFix/>
          </a:blip>
          <a:stretch>
            <a:fillRect/>
          </a:stretch>
        </p:blipFill>
        <p:spPr>
          <a:xfrm>
            <a:off x="8189044" y="118163"/>
            <a:ext cx="845783" cy="98667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Installing Git - Linux - Debian-based distros</a:t>
            </a:r>
            <a:endParaRPr/>
          </a:p>
        </p:txBody>
      </p:sp>
      <p:sp>
        <p:nvSpPr>
          <p:cNvPr id="154" name="Google Shape;154;p24"/>
          <p:cNvSpPr txBox="1"/>
          <p:nvPr>
            <p:ph idx="1" type="body"/>
          </p:nvPr>
        </p:nvSpPr>
        <p:spPr>
          <a:xfrm>
            <a:off x="311700" y="1152475"/>
            <a:ext cx="8520600" cy="12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have a Debian based Linux distribution, use the following command:</a:t>
            </a:r>
            <a:endParaRPr/>
          </a:p>
          <a:p>
            <a:pPr indent="0" lvl="0" marL="0" rtl="0" algn="l">
              <a:spcBef>
                <a:spcPts val="1600"/>
              </a:spcBef>
              <a:spcAft>
                <a:spcPts val="0"/>
              </a:spcAft>
              <a:buNone/>
            </a:pPr>
            <a:r>
              <a:rPr lang="en"/>
              <a:t>Debian ditros:</a:t>
            </a:r>
            <a:endParaRPr/>
          </a:p>
          <a:p>
            <a:pPr indent="0" lvl="0" marL="0" rtl="0" algn="l">
              <a:spcBef>
                <a:spcPts val="1600"/>
              </a:spcBef>
              <a:spcAft>
                <a:spcPts val="0"/>
              </a:spcAft>
              <a:buNone/>
            </a:pPr>
            <a:r>
              <a:rPr lang="en"/>
              <a:t>Ubuntu, Linux Mint, MX Linux, Deepin Linux, Kali Linux, PureOS. </a:t>
            </a:r>
            <a:endParaRPr/>
          </a:p>
          <a:p>
            <a:pPr indent="0" lvl="0" marL="0" rtl="0" algn="l">
              <a:spcBef>
                <a:spcPts val="1600"/>
              </a:spcBef>
              <a:spcAft>
                <a:spcPts val="1600"/>
              </a:spcAft>
              <a:buNone/>
            </a:pPr>
            <a:r>
              <a:t/>
            </a:r>
            <a:endParaRPr/>
          </a:p>
        </p:txBody>
      </p:sp>
      <p:sp>
        <p:nvSpPr>
          <p:cNvPr id="155" name="Google Shape;155;p24"/>
          <p:cNvSpPr txBox="1"/>
          <p:nvPr/>
        </p:nvSpPr>
        <p:spPr>
          <a:xfrm>
            <a:off x="373825" y="3074100"/>
            <a:ext cx="62769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None/>
            </a:pPr>
            <a:r>
              <a:rPr lang="en" sz="1800">
                <a:solidFill>
                  <a:schemeClr val="lt2"/>
                </a:solidFill>
              </a:rPr>
              <a:t>Type</a:t>
            </a:r>
            <a:r>
              <a:rPr b="1" lang="en" sz="1800">
                <a:solidFill>
                  <a:srgbClr val="FFFFFF"/>
                </a:solidFill>
                <a:latin typeface="Roboto Mono"/>
                <a:ea typeface="Roboto Mono"/>
                <a:cs typeface="Roboto Mono"/>
                <a:sym typeface="Roboto Mono"/>
              </a:rPr>
              <a:t> ‘sudo apt install git-all’</a:t>
            </a:r>
            <a:r>
              <a:rPr lang="en" sz="1800">
                <a:solidFill>
                  <a:schemeClr val="lt2"/>
                </a:solidFill>
              </a:rPr>
              <a:t> and press enter</a:t>
            </a:r>
            <a:endParaRPr sz="1800">
              <a:solidFill>
                <a:schemeClr val="lt2"/>
              </a:solidFill>
            </a:endParaRPr>
          </a:p>
        </p:txBody>
      </p:sp>
      <p:pic>
        <p:nvPicPr>
          <p:cNvPr id="156" name="Google Shape;156;p24"/>
          <p:cNvPicPr preferRelativeResize="0"/>
          <p:nvPr/>
        </p:nvPicPr>
        <p:blipFill>
          <a:blip r:embed="rId3">
            <a:alphaModFix/>
          </a:blip>
          <a:stretch>
            <a:fillRect/>
          </a:stretch>
        </p:blipFill>
        <p:spPr>
          <a:xfrm>
            <a:off x="373825" y="3576905"/>
            <a:ext cx="8458475" cy="1133895"/>
          </a:xfrm>
          <a:prstGeom prst="rect">
            <a:avLst/>
          </a:prstGeom>
          <a:noFill/>
          <a:ln>
            <a:noFill/>
          </a:ln>
        </p:spPr>
      </p:pic>
      <p:pic>
        <p:nvPicPr>
          <p:cNvPr id="157" name="Google Shape;157;p24"/>
          <p:cNvPicPr preferRelativeResize="0"/>
          <p:nvPr/>
        </p:nvPicPr>
        <p:blipFill>
          <a:blip r:embed="rId4">
            <a:alphaModFix/>
          </a:blip>
          <a:stretch>
            <a:fillRect/>
          </a:stretch>
        </p:blipFill>
        <p:spPr>
          <a:xfrm>
            <a:off x="8189044" y="118163"/>
            <a:ext cx="845783" cy="9866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Installing Git - Linux - RPM-based distros</a:t>
            </a:r>
            <a:endParaRPr/>
          </a:p>
        </p:txBody>
      </p:sp>
      <p:sp>
        <p:nvSpPr>
          <p:cNvPr id="163" name="Google Shape;163;p25"/>
          <p:cNvSpPr txBox="1"/>
          <p:nvPr>
            <p:ph idx="1" type="body"/>
          </p:nvPr>
        </p:nvSpPr>
        <p:spPr>
          <a:xfrm>
            <a:off x="311700" y="1152475"/>
            <a:ext cx="8520600" cy="12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have an RPM-based Linux distribution, use the following command:</a:t>
            </a:r>
            <a:endParaRPr/>
          </a:p>
          <a:p>
            <a:pPr indent="0" lvl="0" marL="0" rtl="0" algn="l">
              <a:spcBef>
                <a:spcPts val="1600"/>
              </a:spcBef>
              <a:spcAft>
                <a:spcPts val="0"/>
              </a:spcAft>
              <a:buNone/>
            </a:pPr>
            <a:r>
              <a:rPr lang="en"/>
              <a:t>RPM distros: Fedora, RHEL, CentOS.</a:t>
            </a:r>
            <a:endParaRPr/>
          </a:p>
          <a:p>
            <a:pPr indent="0" lvl="0" marL="0" rtl="0" algn="l">
              <a:spcBef>
                <a:spcPts val="1600"/>
              </a:spcBef>
              <a:spcAft>
                <a:spcPts val="1600"/>
              </a:spcAft>
              <a:buNone/>
            </a:pPr>
            <a:r>
              <a:t/>
            </a:r>
            <a:endParaRPr/>
          </a:p>
        </p:txBody>
      </p:sp>
      <p:sp>
        <p:nvSpPr>
          <p:cNvPr id="164" name="Google Shape;164;p25"/>
          <p:cNvSpPr txBox="1"/>
          <p:nvPr/>
        </p:nvSpPr>
        <p:spPr>
          <a:xfrm>
            <a:off x="342750" y="2830788"/>
            <a:ext cx="62769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None/>
            </a:pPr>
            <a:r>
              <a:rPr lang="en" sz="1800">
                <a:solidFill>
                  <a:schemeClr val="lt2"/>
                </a:solidFill>
              </a:rPr>
              <a:t>Type</a:t>
            </a:r>
            <a:r>
              <a:rPr b="1" lang="en" sz="1800">
                <a:solidFill>
                  <a:srgbClr val="FFFFFF"/>
                </a:solidFill>
                <a:latin typeface="Roboto Mono"/>
                <a:ea typeface="Roboto Mono"/>
                <a:cs typeface="Roboto Mono"/>
                <a:sym typeface="Roboto Mono"/>
              </a:rPr>
              <a:t> ‘sudo dnf install git-all’</a:t>
            </a:r>
            <a:r>
              <a:rPr lang="en" sz="1800">
                <a:solidFill>
                  <a:schemeClr val="lt2"/>
                </a:solidFill>
              </a:rPr>
              <a:t> and press enter</a:t>
            </a:r>
            <a:endParaRPr sz="1800">
              <a:solidFill>
                <a:schemeClr val="lt2"/>
              </a:solidFill>
            </a:endParaRPr>
          </a:p>
        </p:txBody>
      </p:sp>
      <p:pic>
        <p:nvPicPr>
          <p:cNvPr id="165" name="Google Shape;165;p25"/>
          <p:cNvPicPr preferRelativeResize="0"/>
          <p:nvPr/>
        </p:nvPicPr>
        <p:blipFill rotWithShape="1">
          <a:blip r:embed="rId3">
            <a:alphaModFix/>
          </a:blip>
          <a:srcRect b="8573" l="32079" r="0" t="61108"/>
          <a:stretch/>
        </p:blipFill>
        <p:spPr>
          <a:xfrm>
            <a:off x="327225" y="3634955"/>
            <a:ext cx="8489551" cy="477345"/>
          </a:xfrm>
          <a:prstGeom prst="rect">
            <a:avLst/>
          </a:prstGeom>
          <a:noFill/>
          <a:ln>
            <a:noFill/>
          </a:ln>
        </p:spPr>
      </p:pic>
      <p:pic>
        <p:nvPicPr>
          <p:cNvPr id="166" name="Google Shape;166;p25"/>
          <p:cNvPicPr preferRelativeResize="0"/>
          <p:nvPr/>
        </p:nvPicPr>
        <p:blipFill>
          <a:blip r:embed="rId4">
            <a:alphaModFix/>
          </a:blip>
          <a:stretch>
            <a:fillRect/>
          </a:stretch>
        </p:blipFill>
        <p:spPr>
          <a:xfrm>
            <a:off x="8189044" y="118163"/>
            <a:ext cx="845783" cy="98667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Installing Git - Linux - Check Installation</a:t>
            </a:r>
            <a:endParaRPr/>
          </a:p>
        </p:txBody>
      </p:sp>
      <p:sp>
        <p:nvSpPr>
          <p:cNvPr id="172" name="Google Shape;172;p26"/>
          <p:cNvSpPr txBox="1"/>
          <p:nvPr/>
        </p:nvSpPr>
        <p:spPr>
          <a:xfrm>
            <a:off x="373825" y="1314475"/>
            <a:ext cx="62769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None/>
            </a:pPr>
            <a:r>
              <a:rPr lang="en" sz="1800">
                <a:solidFill>
                  <a:schemeClr val="lt2"/>
                </a:solidFill>
              </a:rPr>
              <a:t>Type</a:t>
            </a:r>
            <a:r>
              <a:rPr b="1" lang="en" sz="1800">
                <a:solidFill>
                  <a:srgbClr val="FFFFFF"/>
                </a:solidFill>
                <a:latin typeface="Roboto Mono"/>
                <a:ea typeface="Roboto Mono"/>
                <a:cs typeface="Roboto Mono"/>
                <a:sym typeface="Roboto Mono"/>
              </a:rPr>
              <a:t> ‘git --version’</a:t>
            </a:r>
            <a:r>
              <a:rPr lang="en" sz="1800">
                <a:solidFill>
                  <a:schemeClr val="lt2"/>
                </a:solidFill>
              </a:rPr>
              <a:t> and press enter</a:t>
            </a:r>
            <a:endParaRPr sz="1800">
              <a:solidFill>
                <a:schemeClr val="lt2"/>
              </a:solidFill>
            </a:endParaRPr>
          </a:p>
        </p:txBody>
      </p:sp>
      <p:pic>
        <p:nvPicPr>
          <p:cNvPr id="173" name="Google Shape;173;p26"/>
          <p:cNvPicPr preferRelativeResize="0"/>
          <p:nvPr/>
        </p:nvPicPr>
        <p:blipFill>
          <a:blip r:embed="rId4">
            <a:alphaModFix/>
          </a:blip>
          <a:stretch>
            <a:fillRect/>
          </a:stretch>
        </p:blipFill>
        <p:spPr>
          <a:xfrm>
            <a:off x="8189044" y="118163"/>
            <a:ext cx="845783" cy="986677"/>
          </a:xfrm>
          <a:prstGeom prst="rect">
            <a:avLst/>
          </a:prstGeom>
          <a:noFill/>
          <a:ln>
            <a:noFill/>
          </a:ln>
        </p:spPr>
      </p:pic>
      <p:sp>
        <p:nvSpPr>
          <p:cNvPr id="174" name="Google Shape;174;p26"/>
          <p:cNvSpPr txBox="1"/>
          <p:nvPr/>
        </p:nvSpPr>
        <p:spPr>
          <a:xfrm>
            <a:off x="560075" y="2718900"/>
            <a:ext cx="62769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None/>
            </a:pPr>
            <a:r>
              <a:rPr lang="en" sz="1800">
                <a:solidFill>
                  <a:schemeClr val="lt2"/>
                </a:solidFill>
              </a:rPr>
              <a:t>If you see a version number, your install was successful!</a:t>
            </a:r>
            <a:endParaRPr sz="1800">
              <a:solidFill>
                <a:schemeClr val="lt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time set up</a:t>
            </a:r>
            <a:endParaRPr/>
          </a:p>
        </p:txBody>
      </p:sp>
      <p:pic>
        <p:nvPicPr>
          <p:cNvPr id="180" name="Google Shape;180;p27"/>
          <p:cNvPicPr preferRelativeResize="0"/>
          <p:nvPr/>
        </p:nvPicPr>
        <p:blipFill>
          <a:blip r:embed="rId3">
            <a:alphaModFix/>
          </a:blip>
          <a:stretch>
            <a:fillRect/>
          </a:stretch>
        </p:blipFill>
        <p:spPr>
          <a:xfrm>
            <a:off x="8267475" y="107775"/>
            <a:ext cx="740003" cy="98667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Initializing a Local Repository</a:t>
            </a:r>
            <a:endParaRPr/>
          </a:p>
        </p:txBody>
      </p:sp>
      <p:pic>
        <p:nvPicPr>
          <p:cNvPr id="186" name="Google Shape;186;p28"/>
          <p:cNvPicPr preferRelativeResize="0"/>
          <p:nvPr/>
        </p:nvPicPr>
        <p:blipFill>
          <a:blip r:embed="rId3">
            <a:alphaModFix/>
          </a:blip>
          <a:stretch>
            <a:fillRect/>
          </a:stretch>
        </p:blipFill>
        <p:spPr>
          <a:xfrm>
            <a:off x="8267475" y="107775"/>
            <a:ext cx="740003" cy="986671"/>
          </a:xfrm>
          <a:prstGeom prst="rect">
            <a:avLst/>
          </a:prstGeom>
          <a:noFill/>
          <a:ln>
            <a:noFill/>
          </a:ln>
        </p:spPr>
      </p:pic>
      <p:pic>
        <p:nvPicPr>
          <p:cNvPr id="187" name="Google Shape;187;p28"/>
          <p:cNvPicPr preferRelativeResize="0"/>
          <p:nvPr/>
        </p:nvPicPr>
        <p:blipFill>
          <a:blip r:embed="rId4">
            <a:alphaModFix/>
          </a:blip>
          <a:stretch>
            <a:fillRect/>
          </a:stretch>
        </p:blipFill>
        <p:spPr>
          <a:xfrm>
            <a:off x="183700" y="2148213"/>
            <a:ext cx="8776600" cy="847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is a repository, really?</a:t>
            </a:r>
            <a:endParaRPr/>
          </a:p>
        </p:txBody>
      </p:sp>
      <p:pic>
        <p:nvPicPr>
          <p:cNvPr id="193" name="Google Shape;193;p29"/>
          <p:cNvPicPr preferRelativeResize="0"/>
          <p:nvPr/>
        </p:nvPicPr>
        <p:blipFill>
          <a:blip r:embed="rId3">
            <a:alphaModFix/>
          </a:blip>
          <a:stretch>
            <a:fillRect/>
          </a:stretch>
        </p:blipFill>
        <p:spPr>
          <a:xfrm>
            <a:off x="1920550" y="1156000"/>
            <a:ext cx="5302894" cy="3820975"/>
          </a:xfrm>
          <a:prstGeom prst="rect">
            <a:avLst/>
          </a:prstGeom>
          <a:noFill/>
          <a:ln>
            <a:noFill/>
          </a:ln>
        </p:spPr>
      </p:pic>
      <p:pic>
        <p:nvPicPr>
          <p:cNvPr id="194" name="Google Shape;194;p29"/>
          <p:cNvPicPr preferRelativeResize="0"/>
          <p:nvPr/>
        </p:nvPicPr>
        <p:blipFill>
          <a:blip r:embed="rId4">
            <a:alphaModFix/>
          </a:blip>
          <a:stretch>
            <a:fillRect/>
          </a:stretch>
        </p:blipFill>
        <p:spPr>
          <a:xfrm>
            <a:off x="8189044" y="118163"/>
            <a:ext cx="845783" cy="98667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0"/>
          <p:cNvSpPr txBox="1"/>
          <p:nvPr>
            <p:ph type="title"/>
          </p:nvPr>
        </p:nvSpPr>
        <p:spPr>
          <a:xfrm>
            <a:off x="311700" y="290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makes the repository?</a:t>
            </a:r>
            <a:endParaRPr/>
          </a:p>
        </p:txBody>
      </p:sp>
      <p:sp>
        <p:nvSpPr>
          <p:cNvPr id="200" name="Google Shape;200;p30"/>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When you run git init, git creates the repository which is a hidden folder in              your working directory. This folder contains important files and folders that Git uses to operate.</a:t>
            </a:r>
            <a:endParaRPr/>
          </a:p>
        </p:txBody>
      </p:sp>
      <p:pic>
        <p:nvPicPr>
          <p:cNvPr id="201" name="Google Shape;201;p30"/>
          <p:cNvPicPr preferRelativeResize="0"/>
          <p:nvPr/>
        </p:nvPicPr>
        <p:blipFill>
          <a:blip r:embed="rId3">
            <a:alphaModFix/>
          </a:blip>
          <a:stretch>
            <a:fillRect/>
          </a:stretch>
        </p:blipFill>
        <p:spPr>
          <a:xfrm>
            <a:off x="689263" y="2108024"/>
            <a:ext cx="7765475" cy="2811275"/>
          </a:xfrm>
          <a:prstGeom prst="rect">
            <a:avLst/>
          </a:prstGeom>
          <a:noFill/>
          <a:ln>
            <a:noFill/>
          </a:ln>
        </p:spPr>
      </p:pic>
      <p:pic>
        <p:nvPicPr>
          <p:cNvPr id="202" name="Google Shape;202;p30"/>
          <p:cNvPicPr preferRelativeResize="0"/>
          <p:nvPr/>
        </p:nvPicPr>
        <p:blipFill>
          <a:blip r:embed="rId4">
            <a:alphaModFix/>
          </a:blip>
          <a:stretch>
            <a:fillRect/>
          </a:stretch>
        </p:blipFill>
        <p:spPr>
          <a:xfrm>
            <a:off x="8267475" y="107775"/>
            <a:ext cx="740003" cy="98667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&amp; editing files through git bash</a:t>
            </a:r>
            <a:endParaRPr/>
          </a:p>
          <a:p>
            <a:pPr indent="0" lvl="0" marL="0" rtl="0" algn="l">
              <a:spcBef>
                <a:spcPts val="0"/>
              </a:spcBef>
              <a:spcAft>
                <a:spcPts val="0"/>
              </a:spcAft>
              <a:buNone/>
            </a:pPr>
            <a:r>
              <a:t/>
            </a:r>
            <a:endParaRPr/>
          </a:p>
        </p:txBody>
      </p:sp>
      <p:pic>
        <p:nvPicPr>
          <p:cNvPr id="208" name="Google Shape;208;p31"/>
          <p:cNvPicPr preferRelativeResize="0"/>
          <p:nvPr/>
        </p:nvPicPr>
        <p:blipFill>
          <a:blip r:embed="rId3">
            <a:alphaModFix/>
          </a:blip>
          <a:stretch>
            <a:fillRect/>
          </a:stretch>
        </p:blipFill>
        <p:spPr>
          <a:xfrm>
            <a:off x="8288525" y="107775"/>
            <a:ext cx="740003" cy="98667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type="ctrTitle"/>
          </p:nvPr>
        </p:nvSpPr>
        <p:spPr>
          <a:xfrm>
            <a:off x="311700" y="114775"/>
            <a:ext cx="8520600" cy="99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300"/>
              <a:t>Get the slides!</a:t>
            </a:r>
            <a:endParaRPr sz="43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32"/>
          <p:cNvPicPr preferRelativeResize="0"/>
          <p:nvPr/>
        </p:nvPicPr>
        <p:blipFill>
          <a:blip r:embed="rId3">
            <a:alphaModFix/>
          </a:blip>
          <a:stretch>
            <a:fillRect/>
          </a:stretch>
        </p:blipFill>
        <p:spPr>
          <a:xfrm>
            <a:off x="1533525" y="535163"/>
            <a:ext cx="6076950" cy="485775"/>
          </a:xfrm>
          <a:prstGeom prst="rect">
            <a:avLst/>
          </a:prstGeom>
          <a:noFill/>
          <a:ln>
            <a:noFill/>
          </a:ln>
        </p:spPr>
      </p:pic>
      <p:pic>
        <p:nvPicPr>
          <p:cNvPr id="214" name="Google Shape;214;p32"/>
          <p:cNvPicPr preferRelativeResize="0"/>
          <p:nvPr/>
        </p:nvPicPr>
        <p:blipFill>
          <a:blip r:embed="rId4">
            <a:alphaModFix/>
          </a:blip>
          <a:stretch>
            <a:fillRect/>
          </a:stretch>
        </p:blipFill>
        <p:spPr>
          <a:xfrm>
            <a:off x="1967572" y="1805550"/>
            <a:ext cx="5208851" cy="31400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Staging and Tracking Files</a:t>
            </a:r>
            <a:endParaRPr/>
          </a:p>
        </p:txBody>
      </p:sp>
      <p:pic>
        <p:nvPicPr>
          <p:cNvPr id="220" name="Google Shape;220;p33"/>
          <p:cNvPicPr preferRelativeResize="0"/>
          <p:nvPr/>
        </p:nvPicPr>
        <p:blipFill>
          <a:blip r:embed="rId3">
            <a:alphaModFix/>
          </a:blip>
          <a:stretch>
            <a:fillRect/>
          </a:stretch>
        </p:blipFill>
        <p:spPr>
          <a:xfrm>
            <a:off x="8288525" y="107775"/>
            <a:ext cx="740003" cy="98667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34"/>
          <p:cNvPicPr preferRelativeResize="0"/>
          <p:nvPr/>
        </p:nvPicPr>
        <p:blipFill>
          <a:blip r:embed="rId3">
            <a:alphaModFix/>
          </a:blip>
          <a:stretch>
            <a:fillRect/>
          </a:stretch>
        </p:blipFill>
        <p:spPr>
          <a:xfrm>
            <a:off x="819125" y="1182275"/>
            <a:ext cx="7505750" cy="2451300"/>
          </a:xfrm>
          <a:prstGeom prst="rect">
            <a:avLst/>
          </a:prstGeom>
          <a:noFill/>
          <a:ln>
            <a:noFill/>
          </a:ln>
        </p:spPr>
      </p:pic>
      <p:sp>
        <p:nvSpPr>
          <p:cNvPr id="226" name="Google Shape;226;p34"/>
          <p:cNvSpPr txBox="1"/>
          <p:nvPr/>
        </p:nvSpPr>
        <p:spPr>
          <a:xfrm>
            <a:off x="819125" y="363288"/>
            <a:ext cx="62769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None/>
            </a:pPr>
            <a:r>
              <a:rPr lang="en" sz="2500">
                <a:solidFill>
                  <a:schemeClr val="lt2"/>
                </a:solidFill>
              </a:rPr>
              <a:t>Type</a:t>
            </a:r>
            <a:r>
              <a:rPr b="1" lang="en" sz="2500">
                <a:solidFill>
                  <a:srgbClr val="FFFFFF"/>
                </a:solidFill>
                <a:latin typeface="Roboto Mono"/>
                <a:ea typeface="Roboto Mono"/>
                <a:cs typeface="Roboto Mono"/>
                <a:sym typeface="Roboto Mono"/>
              </a:rPr>
              <a:t> ‘git status’ </a:t>
            </a:r>
            <a:r>
              <a:rPr lang="en" sz="2500">
                <a:solidFill>
                  <a:schemeClr val="lt2"/>
                </a:solidFill>
              </a:rPr>
              <a:t> and press enter</a:t>
            </a:r>
            <a:endParaRPr sz="2500">
              <a:solidFill>
                <a:schemeClr val="lt2"/>
              </a:solidFill>
            </a:endParaRPr>
          </a:p>
        </p:txBody>
      </p:sp>
      <p:pic>
        <p:nvPicPr>
          <p:cNvPr id="227" name="Google Shape;227;p34"/>
          <p:cNvPicPr preferRelativeResize="0"/>
          <p:nvPr/>
        </p:nvPicPr>
        <p:blipFill>
          <a:blip r:embed="rId4">
            <a:alphaModFix/>
          </a:blip>
          <a:stretch>
            <a:fillRect/>
          </a:stretch>
        </p:blipFill>
        <p:spPr>
          <a:xfrm>
            <a:off x="8267475" y="107775"/>
            <a:ext cx="740003" cy="98667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35"/>
          <p:cNvPicPr preferRelativeResize="0"/>
          <p:nvPr/>
        </p:nvPicPr>
        <p:blipFill>
          <a:blip r:embed="rId4">
            <a:alphaModFix/>
          </a:blip>
          <a:stretch>
            <a:fillRect/>
          </a:stretch>
        </p:blipFill>
        <p:spPr>
          <a:xfrm>
            <a:off x="1141927" y="1452175"/>
            <a:ext cx="6860150" cy="2239150"/>
          </a:xfrm>
          <a:prstGeom prst="rect">
            <a:avLst/>
          </a:prstGeom>
          <a:noFill/>
          <a:ln>
            <a:noFill/>
          </a:ln>
        </p:spPr>
      </p:pic>
      <p:pic>
        <p:nvPicPr>
          <p:cNvPr id="233" name="Google Shape;233;p35"/>
          <p:cNvPicPr preferRelativeResize="0"/>
          <p:nvPr/>
        </p:nvPicPr>
        <p:blipFill>
          <a:blip r:embed="rId5">
            <a:alphaModFix/>
          </a:blip>
          <a:stretch>
            <a:fillRect/>
          </a:stretch>
        </p:blipFill>
        <p:spPr>
          <a:xfrm>
            <a:off x="8267475" y="107775"/>
            <a:ext cx="740003" cy="98667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6"/>
          <p:cNvSpPr txBox="1"/>
          <p:nvPr>
            <p:ph type="title"/>
          </p:nvPr>
        </p:nvSpPr>
        <p:spPr>
          <a:xfrm>
            <a:off x="311700" y="91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File Staging</a:t>
            </a:r>
            <a:endParaRPr/>
          </a:p>
        </p:txBody>
      </p:sp>
      <p:sp>
        <p:nvSpPr>
          <p:cNvPr id="239" name="Google Shape;239;p36"/>
          <p:cNvSpPr txBox="1"/>
          <p:nvPr>
            <p:ph idx="1" type="body"/>
          </p:nvPr>
        </p:nvSpPr>
        <p:spPr>
          <a:xfrm>
            <a:off x="311700" y="664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lifecycle of your files in a git repository will follow this flow.</a:t>
            </a:r>
            <a:endParaRPr/>
          </a:p>
          <a:p>
            <a:pPr indent="0" lvl="0" marL="0" rtl="0" algn="l">
              <a:spcBef>
                <a:spcPts val="1600"/>
              </a:spcBef>
              <a:spcAft>
                <a:spcPts val="0"/>
              </a:spcAft>
              <a:buNone/>
            </a:pPr>
            <a:r>
              <a:rPr lang="en"/>
              <a:t>Tracked = included in the repository’s previous commits</a:t>
            </a:r>
            <a:endParaRPr/>
          </a:p>
          <a:p>
            <a:pPr indent="0" lvl="0" marL="0" rtl="0" algn="l">
              <a:spcBef>
                <a:spcPts val="1600"/>
              </a:spcBef>
              <a:spcAft>
                <a:spcPts val="1600"/>
              </a:spcAft>
              <a:buNone/>
            </a:pPr>
            <a:r>
              <a:rPr lang="en"/>
              <a:t>Staged = added to the current index, ready to be committed in the next commit</a:t>
            </a:r>
            <a:endParaRPr/>
          </a:p>
        </p:txBody>
      </p:sp>
      <p:pic>
        <p:nvPicPr>
          <p:cNvPr id="240" name="Google Shape;240;p36"/>
          <p:cNvPicPr preferRelativeResize="0"/>
          <p:nvPr/>
        </p:nvPicPr>
        <p:blipFill>
          <a:blip r:embed="rId3">
            <a:alphaModFix/>
          </a:blip>
          <a:stretch>
            <a:fillRect/>
          </a:stretch>
        </p:blipFill>
        <p:spPr>
          <a:xfrm>
            <a:off x="1158150" y="2327084"/>
            <a:ext cx="6827676" cy="2816416"/>
          </a:xfrm>
          <a:prstGeom prst="rect">
            <a:avLst/>
          </a:prstGeom>
          <a:noFill/>
          <a:ln>
            <a:noFill/>
          </a:ln>
        </p:spPr>
      </p:pic>
      <p:sp>
        <p:nvSpPr>
          <p:cNvPr id="241" name="Google Shape;241;p36"/>
          <p:cNvSpPr txBox="1"/>
          <p:nvPr/>
        </p:nvSpPr>
        <p:spPr>
          <a:xfrm>
            <a:off x="7462500" y="4568875"/>
            <a:ext cx="15402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Src: git-scm book chapter 2.2</a:t>
            </a:r>
            <a:endParaRPr>
              <a:solidFill>
                <a:srgbClr val="FFFFFF"/>
              </a:solidFill>
            </a:endParaRPr>
          </a:p>
        </p:txBody>
      </p:sp>
      <p:sp>
        <p:nvSpPr>
          <p:cNvPr id="242" name="Google Shape;242;p36"/>
          <p:cNvSpPr/>
          <p:nvPr/>
        </p:nvSpPr>
        <p:spPr>
          <a:xfrm>
            <a:off x="1158150" y="2327075"/>
            <a:ext cx="1145700" cy="4509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6"/>
          <p:cNvSpPr/>
          <p:nvPr/>
        </p:nvSpPr>
        <p:spPr>
          <a:xfrm>
            <a:off x="6581725" y="2327075"/>
            <a:ext cx="1404000" cy="450900"/>
          </a:xfrm>
          <a:prstGeom prst="rect">
            <a:avLst/>
          </a:prstGeom>
          <a:noFill/>
          <a:ln cap="flat" cmpd="sng" w="762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4" name="Google Shape;244;p36"/>
          <p:cNvPicPr preferRelativeResize="0"/>
          <p:nvPr/>
        </p:nvPicPr>
        <p:blipFill>
          <a:blip r:embed="rId5">
            <a:alphaModFix/>
          </a:blip>
          <a:stretch>
            <a:fillRect/>
          </a:stretch>
        </p:blipFill>
        <p:spPr>
          <a:xfrm>
            <a:off x="8267475" y="107775"/>
            <a:ext cx="740003" cy="98667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600"/>
                                        <p:tgtEl>
                                          <p:spTgt spid="242"/>
                                        </p:tgtEl>
                                      </p:cBhvr>
                                    </p:animEffect>
                                  </p:childTnLst>
                                </p:cTn>
                              </p:par>
                            </p:childTnLst>
                          </p:cTn>
                        </p:par>
                        <p:par>
                          <p:cTn fill="hold">
                            <p:stCondLst>
                              <p:cond delay="1600"/>
                            </p:stCondLst>
                            <p:childTnLst>
                              <p:par>
                                <p:cTn fill="hold" nodeType="after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childTnLst>
                          </p:cTn>
                        </p:par>
                        <p:par>
                          <p:cTn fill="hold">
                            <p:stCondLst>
                              <p:cond delay="2600"/>
                            </p:stCondLst>
                            <p:childTnLst>
                              <p:par>
                                <p:cTn fill="hold" nodeType="afterEffect" presetClass="exit" presetID="10" presetSubtype="0">
                                  <p:stCondLst>
                                    <p:cond delay="0"/>
                                  </p:stCondLst>
                                  <p:childTnLst>
                                    <p:animEffect filter="fade" transition="out">
                                      <p:cBhvr>
                                        <p:cTn dur="2200"/>
                                        <p:tgtEl>
                                          <p:spTgt spid="242"/>
                                        </p:tgtEl>
                                      </p:cBhvr>
                                    </p:animEffect>
                                    <p:set>
                                      <p:cBhvr>
                                        <p:cTn dur="1" fill="hold">
                                          <p:stCondLst>
                                            <p:cond delay="2200"/>
                                          </p:stCondLst>
                                        </p:cTn>
                                        <p:tgtEl>
                                          <p:spTgt spid="24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7"/>
          <p:cNvSpPr txBox="1"/>
          <p:nvPr>
            <p:ph idx="4294967295" type="title"/>
          </p:nvPr>
        </p:nvSpPr>
        <p:spPr>
          <a:xfrm>
            <a:off x="311700" y="195938"/>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commit?</a:t>
            </a:r>
            <a:endParaRPr/>
          </a:p>
        </p:txBody>
      </p:sp>
      <p:pic>
        <p:nvPicPr>
          <p:cNvPr id="250" name="Google Shape;250;p37"/>
          <p:cNvPicPr preferRelativeResize="0"/>
          <p:nvPr/>
        </p:nvPicPr>
        <p:blipFill rotWithShape="1">
          <a:blip r:embed="rId3">
            <a:alphaModFix/>
          </a:blip>
          <a:srcRect b="6263" l="9028" r="11845" t="15739"/>
          <a:stretch/>
        </p:blipFill>
        <p:spPr>
          <a:xfrm>
            <a:off x="1686200" y="890550"/>
            <a:ext cx="5771600" cy="4151100"/>
          </a:xfrm>
          <a:prstGeom prst="rect">
            <a:avLst/>
          </a:prstGeom>
          <a:noFill/>
          <a:ln>
            <a:noFill/>
          </a:ln>
        </p:spPr>
      </p:pic>
      <p:pic>
        <p:nvPicPr>
          <p:cNvPr id="251" name="Google Shape;251;p37"/>
          <p:cNvPicPr preferRelativeResize="0"/>
          <p:nvPr/>
        </p:nvPicPr>
        <p:blipFill>
          <a:blip r:embed="rId4">
            <a:alphaModFix/>
          </a:blip>
          <a:stretch>
            <a:fillRect/>
          </a:stretch>
        </p:blipFill>
        <p:spPr>
          <a:xfrm>
            <a:off x="8189044" y="118163"/>
            <a:ext cx="845783" cy="98667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Committing</a:t>
            </a:r>
            <a:endParaRPr/>
          </a:p>
        </p:txBody>
      </p:sp>
      <p:sp>
        <p:nvSpPr>
          <p:cNvPr id="257" name="Google Shape;257;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Prepare a </a:t>
            </a:r>
            <a:r>
              <a:rPr b="1" lang="en"/>
              <a:t>payload </a:t>
            </a:r>
            <a:r>
              <a:rPr lang="en"/>
              <a:t>for pushing any changes into remote repository. The commit contains logs file (what have you changed in your code, files).</a:t>
            </a:r>
            <a:endParaRPr/>
          </a:p>
          <a:p>
            <a:pPr indent="0" lvl="0" marL="0" rtl="0" algn="l">
              <a:spcBef>
                <a:spcPts val="1600"/>
              </a:spcBef>
              <a:spcAft>
                <a:spcPts val="0"/>
              </a:spcAft>
              <a:buNone/>
            </a:pPr>
            <a:r>
              <a:rPr lang="en"/>
              <a:t>Command:</a:t>
            </a:r>
            <a:endParaRPr/>
          </a:p>
          <a:p>
            <a:pPr indent="0" lvl="0" marL="0" rtl="0" algn="ctr">
              <a:spcBef>
                <a:spcPts val="1600"/>
              </a:spcBef>
              <a:spcAft>
                <a:spcPts val="0"/>
              </a:spcAft>
              <a:buNone/>
            </a:pPr>
            <a:r>
              <a:rPr lang="en"/>
              <a:t>$ git commit -m “[your message go here]”</a:t>
            </a:r>
            <a:endParaRPr/>
          </a:p>
          <a:p>
            <a:pPr indent="0" lvl="0" marL="0" rtl="0" algn="l">
              <a:spcBef>
                <a:spcPts val="1600"/>
              </a:spcBef>
              <a:spcAft>
                <a:spcPts val="1600"/>
              </a:spcAft>
              <a:buNone/>
            </a:pPr>
            <a:r>
              <a:rPr lang="en"/>
              <a:t>Note that every commit require message, -m stand for message. </a:t>
            </a:r>
            <a:endParaRPr/>
          </a:p>
        </p:txBody>
      </p:sp>
      <p:pic>
        <p:nvPicPr>
          <p:cNvPr id="258" name="Google Shape;258;p38"/>
          <p:cNvPicPr preferRelativeResize="0"/>
          <p:nvPr/>
        </p:nvPicPr>
        <p:blipFill>
          <a:blip r:embed="rId3">
            <a:alphaModFix/>
          </a:blip>
          <a:stretch>
            <a:fillRect/>
          </a:stretch>
        </p:blipFill>
        <p:spPr>
          <a:xfrm>
            <a:off x="8267475" y="107775"/>
            <a:ext cx="740003" cy="98667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39"/>
          <p:cNvPicPr preferRelativeResize="0"/>
          <p:nvPr/>
        </p:nvPicPr>
        <p:blipFill>
          <a:blip r:embed="rId3">
            <a:alphaModFix/>
          </a:blip>
          <a:stretch>
            <a:fillRect/>
          </a:stretch>
        </p:blipFill>
        <p:spPr>
          <a:xfrm>
            <a:off x="248738" y="1672863"/>
            <a:ext cx="8646525" cy="1797775"/>
          </a:xfrm>
          <a:prstGeom prst="rect">
            <a:avLst/>
          </a:prstGeom>
          <a:noFill/>
          <a:ln>
            <a:noFill/>
          </a:ln>
        </p:spPr>
      </p:pic>
      <p:pic>
        <p:nvPicPr>
          <p:cNvPr id="264" name="Google Shape;264;p39"/>
          <p:cNvPicPr preferRelativeResize="0"/>
          <p:nvPr/>
        </p:nvPicPr>
        <p:blipFill>
          <a:blip r:embed="rId4">
            <a:alphaModFix/>
          </a:blip>
          <a:stretch>
            <a:fillRect/>
          </a:stretch>
        </p:blipFill>
        <p:spPr>
          <a:xfrm>
            <a:off x="8267475" y="107775"/>
            <a:ext cx="740003" cy="98667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0"/>
          <p:cNvSpPr txBox="1"/>
          <p:nvPr>
            <p:ph type="title"/>
          </p:nvPr>
        </p:nvSpPr>
        <p:spPr>
          <a:xfrm>
            <a:off x="311700" y="91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File Tracking and Staging</a:t>
            </a:r>
            <a:endParaRPr/>
          </a:p>
        </p:txBody>
      </p:sp>
      <p:sp>
        <p:nvSpPr>
          <p:cNvPr id="270" name="Google Shape;270;p40"/>
          <p:cNvSpPr txBox="1"/>
          <p:nvPr>
            <p:ph idx="1" type="body"/>
          </p:nvPr>
        </p:nvSpPr>
        <p:spPr>
          <a:xfrm>
            <a:off x="311700" y="664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lifecycle of your files in a git repository will follow this flow.</a:t>
            </a:r>
            <a:endParaRPr/>
          </a:p>
          <a:p>
            <a:pPr indent="0" lvl="0" marL="0" rtl="0" algn="l">
              <a:spcBef>
                <a:spcPts val="1600"/>
              </a:spcBef>
              <a:spcAft>
                <a:spcPts val="0"/>
              </a:spcAft>
              <a:buNone/>
            </a:pPr>
            <a:r>
              <a:rPr lang="en"/>
              <a:t>Tracked = included in the repository’s previous commits</a:t>
            </a:r>
            <a:endParaRPr/>
          </a:p>
          <a:p>
            <a:pPr indent="0" lvl="0" marL="0" rtl="0" algn="l">
              <a:spcBef>
                <a:spcPts val="1600"/>
              </a:spcBef>
              <a:spcAft>
                <a:spcPts val="1600"/>
              </a:spcAft>
              <a:buNone/>
            </a:pPr>
            <a:r>
              <a:rPr lang="en"/>
              <a:t>Staged = added to the current index, ready to be committed in the next commit</a:t>
            </a:r>
            <a:endParaRPr/>
          </a:p>
        </p:txBody>
      </p:sp>
      <p:pic>
        <p:nvPicPr>
          <p:cNvPr id="271" name="Google Shape;271;p40"/>
          <p:cNvPicPr preferRelativeResize="0"/>
          <p:nvPr/>
        </p:nvPicPr>
        <p:blipFill>
          <a:blip r:embed="rId3">
            <a:alphaModFix/>
          </a:blip>
          <a:stretch>
            <a:fillRect/>
          </a:stretch>
        </p:blipFill>
        <p:spPr>
          <a:xfrm>
            <a:off x="1158150" y="2327084"/>
            <a:ext cx="6827676" cy="2816416"/>
          </a:xfrm>
          <a:prstGeom prst="rect">
            <a:avLst/>
          </a:prstGeom>
          <a:noFill/>
          <a:ln>
            <a:noFill/>
          </a:ln>
        </p:spPr>
      </p:pic>
      <p:sp>
        <p:nvSpPr>
          <p:cNvPr id="272" name="Google Shape;272;p40"/>
          <p:cNvSpPr txBox="1"/>
          <p:nvPr/>
        </p:nvSpPr>
        <p:spPr>
          <a:xfrm>
            <a:off x="7462500" y="4568875"/>
            <a:ext cx="15402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Src: git-scm book chapter 2.2</a:t>
            </a:r>
            <a:endParaRPr>
              <a:solidFill>
                <a:srgbClr val="FFFFFF"/>
              </a:solidFill>
            </a:endParaRPr>
          </a:p>
        </p:txBody>
      </p:sp>
      <p:sp>
        <p:nvSpPr>
          <p:cNvPr id="273" name="Google Shape;273;p40"/>
          <p:cNvSpPr/>
          <p:nvPr/>
        </p:nvSpPr>
        <p:spPr>
          <a:xfrm>
            <a:off x="6581725" y="2327075"/>
            <a:ext cx="1404000" cy="450900"/>
          </a:xfrm>
          <a:prstGeom prst="rect">
            <a:avLst/>
          </a:prstGeom>
          <a:noFill/>
          <a:ln cap="flat" cmpd="sng" w="762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0"/>
          <p:cNvSpPr/>
          <p:nvPr/>
        </p:nvSpPr>
        <p:spPr>
          <a:xfrm>
            <a:off x="2998350" y="2327075"/>
            <a:ext cx="1158000" cy="450900"/>
          </a:xfrm>
          <a:prstGeom prst="rect">
            <a:avLst/>
          </a:prstGeom>
          <a:noFill/>
          <a:ln cap="flat" cmpd="sng" w="762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5" name="Google Shape;275;p40"/>
          <p:cNvPicPr preferRelativeResize="0"/>
          <p:nvPr/>
        </p:nvPicPr>
        <p:blipFill>
          <a:blip r:embed="rId5">
            <a:alphaModFix/>
          </a:blip>
          <a:stretch>
            <a:fillRect/>
          </a:stretch>
        </p:blipFill>
        <p:spPr>
          <a:xfrm>
            <a:off x="8267475" y="107775"/>
            <a:ext cx="740003" cy="98667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600"/>
                                        <p:tgtEl>
                                          <p:spTgt spid="273"/>
                                        </p:tgtEl>
                                      </p:cBhvr>
                                    </p:animEffect>
                                  </p:childTnLst>
                                </p:cTn>
                              </p:par>
                            </p:childTnLst>
                          </p:cTn>
                        </p:par>
                        <p:par>
                          <p:cTn fill="hold">
                            <p:stCondLst>
                              <p:cond delay="1600"/>
                            </p:stCondLst>
                            <p:childTnLst>
                              <p:par>
                                <p:cTn fill="hold" nodeType="after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childTnLst>
                          </p:cTn>
                        </p:par>
                        <p:par>
                          <p:cTn fill="hold">
                            <p:stCondLst>
                              <p:cond delay="2600"/>
                            </p:stCondLst>
                            <p:childTnLst>
                              <p:par>
                                <p:cTn fill="hold" nodeType="afterEffect" presetClass="exit" presetID="10" presetSubtype="0">
                                  <p:stCondLst>
                                    <p:cond delay="0"/>
                                  </p:stCondLst>
                                  <p:childTnLst>
                                    <p:animEffect filter="fade" transition="out">
                                      <p:cBhvr>
                                        <p:cTn dur="2200"/>
                                        <p:tgtEl>
                                          <p:spTgt spid="273"/>
                                        </p:tgtEl>
                                      </p:cBhvr>
                                    </p:animEffect>
                                    <p:set>
                                      <p:cBhvr>
                                        <p:cTn dur="1" fill="hold">
                                          <p:stCondLst>
                                            <p:cond delay="2200"/>
                                          </p:stCondLst>
                                        </p:cTn>
                                        <p:tgtEl>
                                          <p:spTgt spid="27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41"/>
          <p:cNvPicPr preferRelativeResize="0"/>
          <p:nvPr/>
        </p:nvPicPr>
        <p:blipFill>
          <a:blip r:embed="rId3">
            <a:alphaModFix/>
          </a:blip>
          <a:stretch>
            <a:fillRect/>
          </a:stretch>
        </p:blipFill>
        <p:spPr>
          <a:xfrm>
            <a:off x="373250" y="2047650"/>
            <a:ext cx="4198749" cy="2799175"/>
          </a:xfrm>
          <a:prstGeom prst="rect">
            <a:avLst/>
          </a:prstGeom>
          <a:noFill/>
          <a:ln>
            <a:noFill/>
          </a:ln>
        </p:spPr>
      </p:pic>
      <p:pic>
        <p:nvPicPr>
          <p:cNvPr id="281" name="Google Shape;281;p41"/>
          <p:cNvPicPr preferRelativeResize="0"/>
          <p:nvPr/>
        </p:nvPicPr>
        <p:blipFill>
          <a:blip r:embed="rId4">
            <a:alphaModFix/>
          </a:blip>
          <a:stretch>
            <a:fillRect/>
          </a:stretch>
        </p:blipFill>
        <p:spPr>
          <a:xfrm>
            <a:off x="6333275" y="303650"/>
            <a:ext cx="2515498" cy="3593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File management</a:t>
            </a:r>
            <a:endParaRPr/>
          </a:p>
          <a:p>
            <a:pPr indent="0" lvl="0" marL="0" rtl="0" algn="l">
              <a:spcBef>
                <a:spcPts val="0"/>
              </a:spcBef>
              <a:spcAft>
                <a:spcPts val="0"/>
              </a:spcAft>
              <a:buNone/>
            </a:pPr>
            <a:r>
              <a:t/>
            </a:r>
            <a:endParaRPr/>
          </a:p>
        </p:txBody>
      </p:sp>
      <p:pic>
        <p:nvPicPr>
          <p:cNvPr id="65" name="Google Shape;65;p15"/>
          <p:cNvPicPr preferRelativeResize="0"/>
          <p:nvPr/>
        </p:nvPicPr>
        <p:blipFill>
          <a:blip r:embed="rId3">
            <a:alphaModFix/>
          </a:blip>
          <a:stretch>
            <a:fillRect/>
          </a:stretch>
        </p:blipFill>
        <p:spPr>
          <a:xfrm>
            <a:off x="670725" y="1495425"/>
            <a:ext cx="7886700" cy="2152650"/>
          </a:xfrm>
          <a:prstGeom prst="rect">
            <a:avLst/>
          </a:prstGeom>
          <a:noFill/>
          <a:ln>
            <a:noFill/>
          </a:ln>
        </p:spPr>
      </p:pic>
      <p:pic>
        <p:nvPicPr>
          <p:cNvPr id="66" name="Google Shape;66;p15"/>
          <p:cNvPicPr preferRelativeResize="0"/>
          <p:nvPr/>
        </p:nvPicPr>
        <p:blipFill>
          <a:blip r:embed="rId4">
            <a:alphaModFix/>
          </a:blip>
          <a:stretch>
            <a:fillRect/>
          </a:stretch>
        </p:blipFill>
        <p:spPr>
          <a:xfrm>
            <a:off x="8267475" y="107775"/>
            <a:ext cx="740003" cy="98667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Undoing Things!</a:t>
            </a:r>
            <a:endParaRPr/>
          </a:p>
        </p:txBody>
      </p:sp>
      <p:sp>
        <p:nvSpPr>
          <p:cNvPr id="287" name="Google Shape;287;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No universal “undo” command</a:t>
            </a:r>
            <a:endParaRPr/>
          </a:p>
          <a:p>
            <a:pPr indent="-342900" lvl="0" marL="457200" rtl="0" algn="l">
              <a:spcBef>
                <a:spcPts val="0"/>
              </a:spcBef>
              <a:spcAft>
                <a:spcPts val="0"/>
              </a:spcAft>
              <a:buSzPts val="1800"/>
              <a:buChar char="●"/>
            </a:pPr>
            <a:r>
              <a:rPr lang="en"/>
              <a:t>Go back in time!</a:t>
            </a:r>
            <a:endParaRPr/>
          </a:p>
        </p:txBody>
      </p:sp>
      <p:pic>
        <p:nvPicPr>
          <p:cNvPr id="288" name="Google Shape;288;p42"/>
          <p:cNvPicPr preferRelativeResize="0"/>
          <p:nvPr/>
        </p:nvPicPr>
        <p:blipFill>
          <a:blip r:embed="rId3">
            <a:alphaModFix/>
          </a:blip>
          <a:stretch>
            <a:fillRect/>
          </a:stretch>
        </p:blipFill>
        <p:spPr>
          <a:xfrm>
            <a:off x="8189044" y="118163"/>
            <a:ext cx="845783" cy="986677"/>
          </a:xfrm>
          <a:prstGeom prst="rect">
            <a:avLst/>
          </a:prstGeom>
          <a:noFill/>
          <a:ln>
            <a:noFill/>
          </a:ln>
        </p:spPr>
      </p:pic>
      <p:pic>
        <p:nvPicPr>
          <p:cNvPr id="289" name="Google Shape;289;p42"/>
          <p:cNvPicPr preferRelativeResize="0"/>
          <p:nvPr/>
        </p:nvPicPr>
        <p:blipFill rotWithShape="1">
          <a:blip r:embed="rId4">
            <a:alphaModFix/>
          </a:blip>
          <a:srcRect b="4928" l="3413" r="5570" t="9367"/>
          <a:stretch/>
        </p:blipFill>
        <p:spPr>
          <a:xfrm>
            <a:off x="354263" y="1986100"/>
            <a:ext cx="8435476" cy="3157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Undoing Things! - </a:t>
            </a:r>
            <a:r>
              <a:rPr lang="en"/>
              <a:t>Git Log</a:t>
            </a:r>
            <a:endParaRPr/>
          </a:p>
        </p:txBody>
      </p:sp>
      <p:sp>
        <p:nvSpPr>
          <p:cNvPr id="295" name="Google Shape;295;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We can use the git log command to view the git log - a saved list of recent commits made in your repository.</a:t>
            </a:r>
            <a:endParaRPr/>
          </a:p>
        </p:txBody>
      </p:sp>
      <p:pic>
        <p:nvPicPr>
          <p:cNvPr id="296" name="Google Shape;296;p43"/>
          <p:cNvPicPr preferRelativeResize="0"/>
          <p:nvPr/>
        </p:nvPicPr>
        <p:blipFill>
          <a:blip r:embed="rId3">
            <a:alphaModFix/>
          </a:blip>
          <a:stretch>
            <a:fillRect/>
          </a:stretch>
        </p:blipFill>
        <p:spPr>
          <a:xfrm>
            <a:off x="8189044" y="118163"/>
            <a:ext cx="845783" cy="986677"/>
          </a:xfrm>
          <a:prstGeom prst="rect">
            <a:avLst/>
          </a:prstGeom>
          <a:noFill/>
          <a:ln>
            <a:noFill/>
          </a:ln>
        </p:spPr>
      </p:pic>
      <p:pic>
        <p:nvPicPr>
          <p:cNvPr id="297" name="Google Shape;297;p43"/>
          <p:cNvPicPr preferRelativeResize="0"/>
          <p:nvPr/>
        </p:nvPicPr>
        <p:blipFill>
          <a:blip r:embed="rId4">
            <a:alphaModFix/>
          </a:blip>
          <a:stretch>
            <a:fillRect/>
          </a:stretch>
        </p:blipFill>
        <p:spPr>
          <a:xfrm>
            <a:off x="1666875" y="1971663"/>
            <a:ext cx="5810250" cy="3171825"/>
          </a:xfrm>
          <a:prstGeom prst="rect">
            <a:avLst/>
          </a:prstGeom>
          <a:noFill/>
          <a:ln>
            <a:noFill/>
          </a:ln>
        </p:spPr>
      </p:pic>
      <p:sp>
        <p:nvSpPr>
          <p:cNvPr id="298" name="Google Shape;298;p43"/>
          <p:cNvSpPr/>
          <p:nvPr/>
        </p:nvSpPr>
        <p:spPr>
          <a:xfrm>
            <a:off x="1666875" y="2826825"/>
            <a:ext cx="4111500" cy="169200"/>
          </a:xfrm>
          <a:prstGeom prst="rect">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3"/>
          <p:cNvSpPr/>
          <p:nvPr/>
        </p:nvSpPr>
        <p:spPr>
          <a:xfrm>
            <a:off x="1666875" y="3793825"/>
            <a:ext cx="4111500" cy="169200"/>
          </a:xfrm>
          <a:prstGeom prst="rect">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3"/>
          <p:cNvSpPr/>
          <p:nvPr/>
        </p:nvSpPr>
        <p:spPr>
          <a:xfrm>
            <a:off x="1007143" y="2753175"/>
            <a:ext cx="594600" cy="316500"/>
          </a:xfrm>
          <a:prstGeom prst="rightArrow">
            <a:avLst>
              <a:gd fmla="val 50000" name="adj1"/>
              <a:gd fmla="val 50000" name="adj2"/>
            </a:avLst>
          </a:prstGeom>
          <a:solidFill>
            <a:srgbClr val="9900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3"/>
          <p:cNvSpPr/>
          <p:nvPr/>
        </p:nvSpPr>
        <p:spPr>
          <a:xfrm>
            <a:off x="1833075" y="3417038"/>
            <a:ext cx="3779100" cy="2811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3"/>
          <p:cNvSpPr/>
          <p:nvPr/>
        </p:nvSpPr>
        <p:spPr>
          <a:xfrm>
            <a:off x="1833075" y="4369813"/>
            <a:ext cx="3779100" cy="2811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3"/>
          <p:cNvSpPr/>
          <p:nvPr/>
        </p:nvSpPr>
        <p:spPr>
          <a:xfrm>
            <a:off x="1678025" y="3002775"/>
            <a:ext cx="4111500" cy="3165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3"/>
          <p:cNvSpPr/>
          <p:nvPr/>
        </p:nvSpPr>
        <p:spPr>
          <a:xfrm>
            <a:off x="1678025" y="3963025"/>
            <a:ext cx="4111500" cy="3165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3"/>
          <p:cNvSpPr/>
          <p:nvPr/>
        </p:nvSpPr>
        <p:spPr>
          <a:xfrm>
            <a:off x="1007143" y="3720175"/>
            <a:ext cx="594600" cy="316500"/>
          </a:xfrm>
          <a:prstGeom prst="rightArrow">
            <a:avLst>
              <a:gd fmla="val 50000" name="adj1"/>
              <a:gd fmla="val 50000" name="adj2"/>
            </a:avLst>
          </a:prstGeom>
          <a:solidFill>
            <a:srgbClr val="9900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3"/>
          <p:cNvSpPr/>
          <p:nvPr/>
        </p:nvSpPr>
        <p:spPr>
          <a:xfrm flipH="1">
            <a:off x="5789518" y="3002775"/>
            <a:ext cx="594600" cy="316500"/>
          </a:xfrm>
          <a:prstGeom prst="rightArrow">
            <a:avLst>
              <a:gd fmla="val 50000" name="adj1"/>
              <a:gd fmla="val 50000" name="adj2"/>
            </a:avLst>
          </a:prstGeom>
          <a:solidFill>
            <a:srgbClr val="00FF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3"/>
          <p:cNvSpPr/>
          <p:nvPr/>
        </p:nvSpPr>
        <p:spPr>
          <a:xfrm flipH="1">
            <a:off x="5789518" y="3963025"/>
            <a:ext cx="594600" cy="316500"/>
          </a:xfrm>
          <a:prstGeom prst="rightArrow">
            <a:avLst>
              <a:gd fmla="val 50000" name="adj1"/>
              <a:gd fmla="val 50000" name="adj2"/>
            </a:avLst>
          </a:prstGeom>
          <a:solidFill>
            <a:srgbClr val="00FF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3"/>
          <p:cNvSpPr/>
          <p:nvPr/>
        </p:nvSpPr>
        <p:spPr>
          <a:xfrm>
            <a:off x="1159543" y="3398300"/>
            <a:ext cx="594600" cy="316500"/>
          </a:xfrm>
          <a:prstGeom prst="rightArrow">
            <a:avLst>
              <a:gd fmla="val 50000" name="adj1"/>
              <a:gd fmla="val 50000" name="adj2"/>
            </a:avLst>
          </a:prstGeom>
          <a:solidFill>
            <a:srgbClr val="FF99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3"/>
          <p:cNvSpPr/>
          <p:nvPr/>
        </p:nvSpPr>
        <p:spPr>
          <a:xfrm>
            <a:off x="1159543" y="4352125"/>
            <a:ext cx="594600" cy="316500"/>
          </a:xfrm>
          <a:prstGeom prst="rightArrow">
            <a:avLst>
              <a:gd fmla="val 50000" name="adj1"/>
              <a:gd fmla="val 50000" name="adj2"/>
            </a:avLst>
          </a:prstGeom>
          <a:solidFill>
            <a:srgbClr val="FF99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4"/>
          <p:cNvSpPr txBox="1"/>
          <p:nvPr>
            <p:ph type="title"/>
          </p:nvPr>
        </p:nvSpPr>
        <p:spPr>
          <a:xfrm>
            <a:off x="311700" y="224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Undoing Things! - Revert</a:t>
            </a:r>
            <a:endParaRPr/>
          </a:p>
        </p:txBody>
      </p:sp>
      <p:sp>
        <p:nvSpPr>
          <p:cNvPr id="315" name="Google Shape;315;p44"/>
          <p:cNvSpPr txBox="1"/>
          <p:nvPr/>
        </p:nvSpPr>
        <p:spPr>
          <a:xfrm>
            <a:off x="-5264450" y="2803400"/>
            <a:ext cx="49851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None/>
            </a:pPr>
            <a:r>
              <a:rPr lang="en" sz="2000">
                <a:solidFill>
                  <a:schemeClr val="lt2"/>
                </a:solidFill>
              </a:rPr>
              <a:t>To revert a commit, type </a:t>
            </a:r>
            <a:r>
              <a:rPr b="1" lang="en" sz="2000">
                <a:solidFill>
                  <a:srgbClr val="FFFFFF"/>
                </a:solidFill>
                <a:latin typeface="Roboto Mono"/>
                <a:ea typeface="Roboto Mono"/>
                <a:cs typeface="Roboto Mono"/>
                <a:sym typeface="Roboto Mono"/>
              </a:rPr>
              <a:t>‘git revert &lt;change-ID&gt;’</a:t>
            </a:r>
            <a:r>
              <a:rPr lang="en" sz="2000">
                <a:solidFill>
                  <a:schemeClr val="lt2"/>
                </a:solidFill>
              </a:rPr>
              <a:t> and press enter</a:t>
            </a:r>
            <a:endParaRPr sz="2000">
              <a:solidFill>
                <a:schemeClr val="lt2"/>
              </a:solidFill>
            </a:endParaRPr>
          </a:p>
        </p:txBody>
      </p:sp>
      <p:sp>
        <p:nvSpPr>
          <p:cNvPr id="316" name="Google Shape;316;p44"/>
          <p:cNvSpPr txBox="1"/>
          <p:nvPr/>
        </p:nvSpPr>
        <p:spPr>
          <a:xfrm>
            <a:off x="422250" y="1095575"/>
            <a:ext cx="76734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None/>
            </a:pPr>
            <a:r>
              <a:rPr lang="en" sz="2200">
                <a:solidFill>
                  <a:schemeClr val="lt2"/>
                </a:solidFill>
              </a:rPr>
              <a:t>Simplest and safest - commits the inverse of the commit you are reverting.</a:t>
            </a:r>
            <a:endParaRPr sz="2200">
              <a:solidFill>
                <a:schemeClr val="lt2"/>
              </a:solidFill>
            </a:endParaRPr>
          </a:p>
        </p:txBody>
      </p:sp>
      <p:sp>
        <p:nvSpPr>
          <p:cNvPr id="317" name="Google Shape;317;p44"/>
          <p:cNvSpPr txBox="1"/>
          <p:nvPr/>
        </p:nvSpPr>
        <p:spPr>
          <a:xfrm>
            <a:off x="1357625" y="4685175"/>
            <a:ext cx="84408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rPr>
              <a:t>Read more about “undoing”: https://www.atlassian.com/git/tutorials/undoing-changes</a:t>
            </a:r>
            <a:endParaRPr sz="1600">
              <a:solidFill>
                <a:srgbClr val="FFFFFF"/>
              </a:solidFill>
            </a:endParaRPr>
          </a:p>
        </p:txBody>
      </p:sp>
      <p:pic>
        <p:nvPicPr>
          <p:cNvPr id="318" name="Google Shape;318;p44"/>
          <p:cNvPicPr preferRelativeResize="0"/>
          <p:nvPr/>
        </p:nvPicPr>
        <p:blipFill>
          <a:blip r:embed="rId4">
            <a:alphaModFix/>
          </a:blip>
          <a:stretch>
            <a:fillRect/>
          </a:stretch>
        </p:blipFill>
        <p:spPr>
          <a:xfrm>
            <a:off x="152400" y="1946125"/>
            <a:ext cx="8839197" cy="2461189"/>
          </a:xfrm>
          <a:prstGeom prst="rect">
            <a:avLst/>
          </a:prstGeom>
          <a:noFill/>
          <a:ln>
            <a:noFill/>
          </a:ln>
        </p:spPr>
      </p:pic>
      <p:pic>
        <p:nvPicPr>
          <p:cNvPr id="319" name="Google Shape;319;p44"/>
          <p:cNvPicPr preferRelativeResize="0"/>
          <p:nvPr/>
        </p:nvPicPr>
        <p:blipFill>
          <a:blip r:embed="rId5">
            <a:alphaModFix/>
          </a:blip>
          <a:stretch>
            <a:fillRect/>
          </a:stretch>
        </p:blipFill>
        <p:spPr>
          <a:xfrm>
            <a:off x="8189044" y="118163"/>
            <a:ext cx="845783" cy="98667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5"/>
          <p:cNvSpPr txBox="1"/>
          <p:nvPr>
            <p:ph type="title"/>
          </p:nvPr>
        </p:nvSpPr>
        <p:spPr>
          <a:xfrm>
            <a:off x="311700" y="224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Undoing Things! - Reset</a:t>
            </a:r>
            <a:endParaRPr/>
          </a:p>
        </p:txBody>
      </p:sp>
      <p:sp>
        <p:nvSpPr>
          <p:cNvPr id="325" name="Google Shape;325;p45"/>
          <p:cNvSpPr txBox="1"/>
          <p:nvPr/>
        </p:nvSpPr>
        <p:spPr>
          <a:xfrm>
            <a:off x="-5264450" y="2803400"/>
            <a:ext cx="49851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None/>
            </a:pPr>
            <a:r>
              <a:rPr lang="en" sz="2000">
                <a:solidFill>
                  <a:schemeClr val="lt2"/>
                </a:solidFill>
              </a:rPr>
              <a:t>To revert a commit, type </a:t>
            </a:r>
            <a:r>
              <a:rPr b="1" lang="en" sz="2000">
                <a:solidFill>
                  <a:srgbClr val="FFFFFF"/>
                </a:solidFill>
                <a:latin typeface="Roboto Mono"/>
                <a:ea typeface="Roboto Mono"/>
                <a:cs typeface="Roboto Mono"/>
                <a:sym typeface="Roboto Mono"/>
              </a:rPr>
              <a:t>‘git revert &lt;change-ID&gt;’</a:t>
            </a:r>
            <a:r>
              <a:rPr lang="en" sz="2000">
                <a:solidFill>
                  <a:schemeClr val="lt2"/>
                </a:solidFill>
              </a:rPr>
              <a:t> and press enter</a:t>
            </a:r>
            <a:endParaRPr sz="2000">
              <a:solidFill>
                <a:schemeClr val="lt2"/>
              </a:solidFill>
            </a:endParaRPr>
          </a:p>
        </p:txBody>
      </p:sp>
      <p:sp>
        <p:nvSpPr>
          <p:cNvPr id="326" name="Google Shape;326;p45"/>
          <p:cNvSpPr txBox="1"/>
          <p:nvPr/>
        </p:nvSpPr>
        <p:spPr>
          <a:xfrm>
            <a:off x="422250" y="1095575"/>
            <a:ext cx="88755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None/>
            </a:pPr>
            <a:r>
              <a:rPr lang="en" sz="2200">
                <a:solidFill>
                  <a:schemeClr val="lt2"/>
                </a:solidFill>
              </a:rPr>
              <a:t>Reset simply wipes gits history of a commit, making it as if                       the commit never happened and returning to the earlier commit</a:t>
            </a:r>
            <a:endParaRPr sz="2200">
              <a:solidFill>
                <a:schemeClr val="lt2"/>
              </a:solidFill>
            </a:endParaRPr>
          </a:p>
        </p:txBody>
      </p:sp>
      <p:sp>
        <p:nvSpPr>
          <p:cNvPr id="327" name="Google Shape;327;p45"/>
          <p:cNvSpPr txBox="1"/>
          <p:nvPr/>
        </p:nvSpPr>
        <p:spPr>
          <a:xfrm>
            <a:off x="1357625" y="4685175"/>
            <a:ext cx="84408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rPr>
              <a:t>Read more about “undoing”: https://www.atlassian.com/git/tutorials/undoing-changes</a:t>
            </a:r>
            <a:endParaRPr sz="1600">
              <a:solidFill>
                <a:srgbClr val="FFFFFF"/>
              </a:solidFill>
            </a:endParaRPr>
          </a:p>
        </p:txBody>
      </p:sp>
      <p:pic>
        <p:nvPicPr>
          <p:cNvPr id="328" name="Google Shape;328;p45"/>
          <p:cNvPicPr preferRelativeResize="0"/>
          <p:nvPr/>
        </p:nvPicPr>
        <p:blipFill>
          <a:blip r:embed="rId3">
            <a:alphaModFix/>
          </a:blip>
          <a:stretch>
            <a:fillRect/>
          </a:stretch>
        </p:blipFill>
        <p:spPr>
          <a:xfrm>
            <a:off x="8189044" y="118163"/>
            <a:ext cx="845783" cy="986677"/>
          </a:xfrm>
          <a:prstGeom prst="rect">
            <a:avLst/>
          </a:prstGeom>
          <a:noFill/>
          <a:ln>
            <a:noFill/>
          </a:ln>
        </p:spPr>
      </p:pic>
      <p:pic>
        <p:nvPicPr>
          <p:cNvPr id="329" name="Google Shape;329;p45"/>
          <p:cNvPicPr preferRelativeResize="0"/>
          <p:nvPr/>
        </p:nvPicPr>
        <p:blipFill>
          <a:blip r:embed="rId4">
            <a:alphaModFix/>
          </a:blip>
          <a:stretch>
            <a:fillRect/>
          </a:stretch>
        </p:blipFill>
        <p:spPr>
          <a:xfrm>
            <a:off x="1570275" y="1820675"/>
            <a:ext cx="6003452" cy="28644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Accidentally Committed too Early?</a:t>
            </a:r>
            <a:endParaRPr/>
          </a:p>
        </p:txBody>
      </p:sp>
      <p:sp>
        <p:nvSpPr>
          <p:cNvPr id="335" name="Google Shape;335;p46"/>
          <p:cNvSpPr txBox="1"/>
          <p:nvPr/>
        </p:nvSpPr>
        <p:spPr>
          <a:xfrm>
            <a:off x="422250" y="3041050"/>
            <a:ext cx="9297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 sz="2000">
                <a:solidFill>
                  <a:schemeClr val="lt2"/>
                </a:solidFill>
              </a:rPr>
              <a:t>To amend to your last commit, type </a:t>
            </a:r>
            <a:r>
              <a:rPr b="1" lang="en" sz="2000">
                <a:solidFill>
                  <a:srgbClr val="FFFFFF"/>
                </a:solidFill>
                <a:latin typeface="Roboto Mono"/>
                <a:ea typeface="Roboto Mono"/>
                <a:cs typeface="Roboto Mono"/>
                <a:sym typeface="Roboto Mono"/>
              </a:rPr>
              <a:t>‘git commit --amend’</a:t>
            </a:r>
            <a:endParaRPr sz="2000">
              <a:solidFill>
                <a:schemeClr val="lt2"/>
              </a:solidFill>
            </a:endParaRPr>
          </a:p>
          <a:p>
            <a:pPr indent="0" lvl="0" marL="0" marR="0" rtl="0" algn="l">
              <a:lnSpc>
                <a:spcPct val="115000"/>
              </a:lnSpc>
              <a:spcBef>
                <a:spcPts val="1600"/>
              </a:spcBef>
              <a:spcAft>
                <a:spcPts val="1600"/>
              </a:spcAft>
              <a:buNone/>
            </a:pPr>
            <a:r>
              <a:rPr lang="en" sz="2000">
                <a:solidFill>
                  <a:schemeClr val="lt2"/>
                </a:solidFill>
              </a:rPr>
              <a:t>and press enter</a:t>
            </a:r>
            <a:endParaRPr sz="2000">
              <a:solidFill>
                <a:schemeClr val="lt2"/>
              </a:solidFill>
            </a:endParaRPr>
          </a:p>
        </p:txBody>
      </p:sp>
      <p:sp>
        <p:nvSpPr>
          <p:cNvPr id="336" name="Google Shape;336;p46"/>
          <p:cNvSpPr txBox="1"/>
          <p:nvPr/>
        </p:nvSpPr>
        <p:spPr>
          <a:xfrm>
            <a:off x="422250" y="1452050"/>
            <a:ext cx="76734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None/>
            </a:pPr>
            <a:r>
              <a:rPr lang="en" sz="2200">
                <a:solidFill>
                  <a:schemeClr val="lt2"/>
                </a:solidFill>
              </a:rPr>
              <a:t>Just amend! Amend lets you add more staged changes to a previous commit</a:t>
            </a:r>
            <a:endParaRPr sz="2200">
              <a:solidFill>
                <a:schemeClr val="lt2"/>
              </a:solidFill>
            </a:endParaRPr>
          </a:p>
        </p:txBody>
      </p:sp>
      <p:pic>
        <p:nvPicPr>
          <p:cNvPr id="337" name="Google Shape;337;p46"/>
          <p:cNvPicPr preferRelativeResize="0"/>
          <p:nvPr/>
        </p:nvPicPr>
        <p:blipFill>
          <a:blip r:embed="rId3">
            <a:alphaModFix/>
          </a:blip>
          <a:stretch>
            <a:fillRect/>
          </a:stretch>
        </p:blipFill>
        <p:spPr>
          <a:xfrm>
            <a:off x="8189044" y="118163"/>
            <a:ext cx="845783" cy="98667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Should I Commit? How Often? WHY?!</a:t>
            </a:r>
            <a:endParaRPr/>
          </a:p>
        </p:txBody>
      </p:sp>
      <p:sp>
        <p:nvSpPr>
          <p:cNvPr id="343" name="Google Shape;343;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often?</a:t>
            </a:r>
            <a:endParaRPr/>
          </a:p>
          <a:p>
            <a:pPr indent="-342900" lvl="0" marL="457200" rtl="0" algn="l">
              <a:spcBef>
                <a:spcPts val="1600"/>
              </a:spcBef>
              <a:spcAft>
                <a:spcPts val="0"/>
              </a:spcAft>
              <a:buSzPts val="1800"/>
              <a:buChar char="●"/>
            </a:pPr>
            <a:r>
              <a:rPr lang="en"/>
              <a:t>Every time you reach a point in your project that you want to be able to go back to</a:t>
            </a:r>
            <a:endParaRPr/>
          </a:p>
          <a:p>
            <a:pPr indent="-342900" lvl="0" marL="457200" rtl="0" algn="l">
              <a:spcBef>
                <a:spcPts val="0"/>
              </a:spcBef>
              <a:spcAft>
                <a:spcPts val="0"/>
              </a:spcAft>
              <a:buSzPts val="1800"/>
              <a:buChar char="●"/>
            </a:pPr>
            <a:r>
              <a:rPr lang="en"/>
              <a:t>More frequent commits is best</a:t>
            </a:r>
            <a:endParaRPr/>
          </a:p>
          <a:p>
            <a:pPr indent="0" lvl="0" marL="0" rtl="0" algn="l">
              <a:spcBef>
                <a:spcPts val="1600"/>
              </a:spcBef>
              <a:spcAft>
                <a:spcPts val="0"/>
              </a:spcAft>
              <a:buNone/>
            </a:pPr>
            <a:r>
              <a:rPr lang="en"/>
              <a:t>Why?!</a:t>
            </a:r>
            <a:endParaRPr/>
          </a:p>
          <a:p>
            <a:pPr indent="-342900" lvl="0" marL="457200" rtl="0" algn="l">
              <a:spcBef>
                <a:spcPts val="1600"/>
              </a:spcBef>
              <a:spcAft>
                <a:spcPts val="0"/>
              </a:spcAft>
              <a:buSzPts val="1800"/>
              <a:buChar char="●"/>
            </a:pPr>
            <a:r>
              <a:rPr lang="en"/>
              <a:t>It saves your place in your project</a:t>
            </a:r>
            <a:endParaRPr/>
          </a:p>
          <a:p>
            <a:pPr indent="-342900" lvl="0" marL="457200" rtl="0" algn="l">
              <a:spcBef>
                <a:spcPts val="0"/>
              </a:spcBef>
              <a:spcAft>
                <a:spcPts val="0"/>
              </a:spcAft>
              <a:buSzPts val="1800"/>
              <a:buChar char="●"/>
            </a:pPr>
            <a:r>
              <a:rPr i="1" lang="en" u="sng"/>
              <a:t>Documents</a:t>
            </a:r>
            <a:r>
              <a:rPr i="1" lang="en"/>
              <a:t> </a:t>
            </a:r>
            <a:r>
              <a:rPr lang="en"/>
              <a:t>the work in your project! Without you even thinking about it =)</a:t>
            </a:r>
            <a:endParaRPr/>
          </a:p>
        </p:txBody>
      </p:sp>
      <p:pic>
        <p:nvPicPr>
          <p:cNvPr id="344" name="Google Shape;344;p47"/>
          <p:cNvPicPr preferRelativeResize="0"/>
          <p:nvPr/>
        </p:nvPicPr>
        <p:blipFill>
          <a:blip r:embed="rId3">
            <a:alphaModFix/>
          </a:blip>
          <a:stretch>
            <a:fillRect/>
          </a:stretch>
        </p:blipFill>
        <p:spPr>
          <a:xfrm>
            <a:off x="8189044" y="118163"/>
            <a:ext cx="845783" cy="98667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
            </a:r>
            <a:r>
              <a:rPr lang="en"/>
              <a:t>emote Repositories</a:t>
            </a:r>
            <a:endParaRPr/>
          </a:p>
        </p:txBody>
      </p:sp>
      <p:sp>
        <p:nvSpPr>
          <p:cNvPr id="350" name="Google Shape;350;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
            </a:r>
            <a:r>
              <a:rPr lang="en"/>
              <a:t>emote repositories are git repositories, just like the one we’ve just created, that live on the cloud somewhere.</a:t>
            </a:r>
            <a:endParaRPr/>
          </a:p>
          <a:p>
            <a:pPr indent="0" lvl="0" marL="0" rtl="0" algn="l">
              <a:spcBef>
                <a:spcPts val="1600"/>
              </a:spcBef>
              <a:spcAft>
                <a:spcPts val="1600"/>
              </a:spcAft>
              <a:buNone/>
            </a:pPr>
            <a:r>
              <a:t/>
            </a:r>
            <a:endParaRPr/>
          </a:p>
        </p:txBody>
      </p:sp>
      <p:pic>
        <p:nvPicPr>
          <p:cNvPr id="351" name="Google Shape;351;p48"/>
          <p:cNvPicPr preferRelativeResize="0"/>
          <p:nvPr/>
        </p:nvPicPr>
        <p:blipFill>
          <a:blip r:embed="rId3">
            <a:alphaModFix/>
          </a:blip>
          <a:stretch>
            <a:fillRect/>
          </a:stretch>
        </p:blipFill>
        <p:spPr>
          <a:xfrm>
            <a:off x="3406725" y="1489975"/>
            <a:ext cx="4899174" cy="3745375"/>
          </a:xfrm>
          <a:prstGeom prst="rect">
            <a:avLst/>
          </a:prstGeom>
          <a:noFill/>
          <a:ln>
            <a:noFill/>
          </a:ln>
        </p:spPr>
      </p:pic>
      <p:pic>
        <p:nvPicPr>
          <p:cNvPr id="352" name="Google Shape;352;p48"/>
          <p:cNvPicPr preferRelativeResize="0"/>
          <p:nvPr/>
        </p:nvPicPr>
        <p:blipFill rotWithShape="1">
          <a:blip r:embed="rId4">
            <a:alphaModFix/>
          </a:blip>
          <a:srcRect b="0" l="35707" r="0" t="0"/>
          <a:stretch/>
        </p:blipFill>
        <p:spPr>
          <a:xfrm>
            <a:off x="7903222" y="165800"/>
            <a:ext cx="845798" cy="98667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9"/>
          <p:cNvSpPr txBox="1"/>
          <p:nvPr>
            <p:ph type="title"/>
          </p:nvPr>
        </p:nvSpPr>
        <p:spPr>
          <a:xfrm>
            <a:off x="311700" y="358250"/>
            <a:ext cx="3835800" cy="98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Remote Repositories -</a:t>
            </a:r>
            <a:endParaRPr/>
          </a:p>
          <a:p>
            <a:pPr indent="0" lvl="0" marL="0" rtl="0" algn="l">
              <a:spcBef>
                <a:spcPts val="0"/>
              </a:spcBef>
              <a:spcAft>
                <a:spcPts val="0"/>
              </a:spcAft>
              <a:buNone/>
            </a:pPr>
            <a:r>
              <a:rPr lang="en"/>
              <a:t>Individual</a:t>
            </a:r>
            <a:endParaRPr/>
          </a:p>
        </p:txBody>
      </p:sp>
      <p:sp>
        <p:nvSpPr>
          <p:cNvPr id="358" name="Google Shape;358;p49"/>
          <p:cNvSpPr txBox="1"/>
          <p:nvPr>
            <p:ph idx="1" type="body"/>
          </p:nvPr>
        </p:nvSpPr>
        <p:spPr>
          <a:xfrm>
            <a:off x="311700" y="1425425"/>
            <a:ext cx="3835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Remote repositories can be used as a way to back-up and version control your own files, without collaboration.</a:t>
            </a:r>
            <a:endParaRPr/>
          </a:p>
        </p:txBody>
      </p:sp>
      <p:pic>
        <p:nvPicPr>
          <p:cNvPr id="359" name="Google Shape;359;p49"/>
          <p:cNvPicPr preferRelativeResize="0"/>
          <p:nvPr/>
        </p:nvPicPr>
        <p:blipFill>
          <a:blip r:embed="rId3">
            <a:alphaModFix/>
          </a:blip>
          <a:stretch>
            <a:fillRect/>
          </a:stretch>
        </p:blipFill>
        <p:spPr>
          <a:xfrm>
            <a:off x="4708900" y="152400"/>
            <a:ext cx="4269276" cy="4838703"/>
          </a:xfrm>
          <a:prstGeom prst="rect">
            <a:avLst/>
          </a:prstGeom>
          <a:noFill/>
          <a:ln>
            <a:noFill/>
          </a:ln>
        </p:spPr>
      </p:pic>
      <p:pic>
        <p:nvPicPr>
          <p:cNvPr id="360" name="Google Shape;360;p49"/>
          <p:cNvPicPr preferRelativeResize="0"/>
          <p:nvPr/>
        </p:nvPicPr>
        <p:blipFill rotWithShape="1">
          <a:blip r:embed="rId4">
            <a:alphaModFix/>
          </a:blip>
          <a:srcRect b="0" l="35707" r="0" t="0"/>
          <a:stretch/>
        </p:blipFill>
        <p:spPr>
          <a:xfrm>
            <a:off x="7903222" y="165800"/>
            <a:ext cx="845798" cy="9866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0"/>
          <p:cNvSpPr txBox="1"/>
          <p:nvPr>
            <p:ph type="title"/>
          </p:nvPr>
        </p:nvSpPr>
        <p:spPr>
          <a:xfrm>
            <a:off x="311700" y="283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Remote Repositories -</a:t>
            </a:r>
            <a:endParaRPr/>
          </a:p>
          <a:p>
            <a:pPr indent="0" lvl="0" marL="0" rtl="0" algn="l">
              <a:spcBef>
                <a:spcPts val="0"/>
              </a:spcBef>
              <a:spcAft>
                <a:spcPts val="0"/>
              </a:spcAft>
              <a:buNone/>
            </a:pPr>
            <a:r>
              <a:rPr lang="en"/>
              <a:t>Collaboration</a:t>
            </a:r>
            <a:endParaRPr/>
          </a:p>
        </p:txBody>
      </p:sp>
      <p:sp>
        <p:nvSpPr>
          <p:cNvPr id="366" name="Google Shape;366;p50"/>
          <p:cNvSpPr txBox="1"/>
          <p:nvPr>
            <p:ph idx="1" type="body"/>
          </p:nvPr>
        </p:nvSpPr>
        <p:spPr>
          <a:xfrm>
            <a:off x="311700" y="1406550"/>
            <a:ext cx="4133100" cy="3129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Remote repositories are often used as the central point of collaboration between team members or classmates.</a:t>
            </a:r>
            <a:endParaRPr/>
          </a:p>
        </p:txBody>
      </p:sp>
      <p:pic>
        <p:nvPicPr>
          <p:cNvPr id="367" name="Google Shape;367;p50"/>
          <p:cNvPicPr preferRelativeResize="0"/>
          <p:nvPr/>
        </p:nvPicPr>
        <p:blipFill>
          <a:blip r:embed="rId3">
            <a:alphaModFix/>
          </a:blip>
          <a:stretch>
            <a:fillRect/>
          </a:stretch>
        </p:blipFill>
        <p:spPr>
          <a:xfrm>
            <a:off x="4742400" y="146582"/>
            <a:ext cx="4279548" cy="4850342"/>
          </a:xfrm>
          <a:prstGeom prst="rect">
            <a:avLst/>
          </a:prstGeom>
          <a:noFill/>
          <a:ln>
            <a:noFill/>
          </a:ln>
        </p:spPr>
      </p:pic>
      <p:pic>
        <p:nvPicPr>
          <p:cNvPr id="368" name="Google Shape;368;p50"/>
          <p:cNvPicPr preferRelativeResize="0"/>
          <p:nvPr/>
        </p:nvPicPr>
        <p:blipFill rotWithShape="1">
          <a:blip r:embed="rId4">
            <a:alphaModFix/>
          </a:blip>
          <a:srcRect b="0" l="35707" r="0" t="0"/>
          <a:stretch/>
        </p:blipFill>
        <p:spPr>
          <a:xfrm>
            <a:off x="7903222" y="165800"/>
            <a:ext cx="845798" cy="98667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SSH Access</a:t>
            </a:r>
            <a:endParaRPr/>
          </a:p>
        </p:txBody>
      </p:sp>
      <p:sp>
        <p:nvSpPr>
          <p:cNvPr id="374" name="Google Shape;374;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a:t>
            </a:r>
            <a:r>
              <a:rPr lang="en"/>
              <a:t>work with </a:t>
            </a:r>
            <a:r>
              <a:rPr lang="en"/>
              <a:t>remote repositories, we need to configure a public SSH key.</a:t>
            </a:r>
            <a:endParaRPr/>
          </a:p>
          <a:p>
            <a:pPr indent="0" lvl="0" marL="0" rtl="0" algn="l">
              <a:spcBef>
                <a:spcPts val="1600"/>
              </a:spcBef>
              <a:spcAft>
                <a:spcPts val="0"/>
              </a:spcAft>
              <a:buNone/>
            </a:pPr>
            <a:r>
              <a:rPr lang="en"/>
              <a:t>SSH = Secure Shell network protocol. In short, it lets your computer securely transfer files to your Git remote repository over an unsecured open network. SSH accomplishes this by using a pair of keys, one public key and one private key.</a:t>
            </a:r>
            <a:endParaRPr/>
          </a:p>
          <a:p>
            <a:pPr indent="0" lvl="0" marL="0" rtl="0" algn="l">
              <a:spcBef>
                <a:spcPts val="1600"/>
              </a:spcBef>
              <a:spcAft>
                <a:spcPts val="0"/>
              </a:spcAft>
              <a:buNone/>
            </a:pPr>
            <a:r>
              <a:rPr lang="en"/>
              <a:t>Open git bash</a:t>
            </a:r>
            <a:endParaRPr/>
          </a:p>
          <a:p>
            <a:pPr indent="0" lvl="0" marL="0" rtl="0" algn="l">
              <a:spcBef>
                <a:spcPts val="1600"/>
              </a:spcBef>
              <a:spcAft>
                <a:spcPts val="1600"/>
              </a:spcAft>
              <a:buNone/>
            </a:pPr>
            <a:r>
              <a:rPr lang="en"/>
              <a:t>Command: 		$ ssh-keygen</a:t>
            </a:r>
            <a:endParaRPr/>
          </a:p>
        </p:txBody>
      </p:sp>
      <p:sp>
        <p:nvSpPr>
          <p:cNvPr id="375" name="Google Shape;375;p51"/>
          <p:cNvSpPr txBox="1"/>
          <p:nvPr>
            <p:ph idx="1" type="body"/>
          </p:nvPr>
        </p:nvSpPr>
        <p:spPr>
          <a:xfrm>
            <a:off x="961550" y="4703625"/>
            <a:ext cx="826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Src (read more about SSH keys): </a:t>
            </a:r>
            <a:r>
              <a:rPr lang="en" u="sng">
                <a:solidFill>
                  <a:schemeClr val="hlink"/>
                </a:solidFill>
                <a:hlinkClick r:id="rId3"/>
              </a:rPr>
              <a:t>https://www.atlassian.com/git/tutorials/git-ssh</a:t>
            </a:r>
            <a:r>
              <a:rPr lang="en"/>
              <a:t> </a:t>
            </a:r>
            <a:endParaRPr/>
          </a:p>
        </p:txBody>
      </p:sp>
      <p:pic>
        <p:nvPicPr>
          <p:cNvPr id="376" name="Google Shape;376;p51"/>
          <p:cNvPicPr preferRelativeResize="0"/>
          <p:nvPr/>
        </p:nvPicPr>
        <p:blipFill rotWithShape="1">
          <a:blip r:embed="rId4">
            <a:alphaModFix/>
          </a:blip>
          <a:srcRect b="0" l="35707" r="0" t="0"/>
          <a:stretch/>
        </p:blipFill>
        <p:spPr>
          <a:xfrm>
            <a:off x="7903222" y="165800"/>
            <a:ext cx="845798" cy="9866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a:t>
            </a:r>
            <a:endParaRPr/>
          </a:p>
        </p:txBody>
      </p:sp>
      <p:pic>
        <p:nvPicPr>
          <p:cNvPr id="72" name="Google Shape;72;p16"/>
          <p:cNvPicPr preferRelativeResize="0"/>
          <p:nvPr/>
        </p:nvPicPr>
        <p:blipFill>
          <a:blip r:embed="rId3">
            <a:alphaModFix/>
          </a:blip>
          <a:stretch>
            <a:fillRect/>
          </a:stretch>
        </p:blipFill>
        <p:spPr>
          <a:xfrm>
            <a:off x="311700" y="1017713"/>
            <a:ext cx="3314700" cy="1381125"/>
          </a:xfrm>
          <a:prstGeom prst="rect">
            <a:avLst/>
          </a:prstGeom>
          <a:noFill/>
          <a:ln>
            <a:noFill/>
          </a:ln>
        </p:spPr>
      </p:pic>
      <p:pic>
        <p:nvPicPr>
          <p:cNvPr id="73" name="Google Shape;73;p16"/>
          <p:cNvPicPr preferRelativeResize="0"/>
          <p:nvPr/>
        </p:nvPicPr>
        <p:blipFill>
          <a:blip r:embed="rId4">
            <a:alphaModFix/>
          </a:blip>
          <a:stretch>
            <a:fillRect/>
          </a:stretch>
        </p:blipFill>
        <p:spPr>
          <a:xfrm>
            <a:off x="8267475" y="107775"/>
            <a:ext cx="740003" cy="986671"/>
          </a:xfrm>
          <a:prstGeom prst="rect">
            <a:avLst/>
          </a:prstGeom>
          <a:noFill/>
          <a:ln>
            <a:noFill/>
          </a:ln>
        </p:spPr>
      </p:pic>
      <p:sp>
        <p:nvSpPr>
          <p:cNvPr id="74" name="Google Shape;74;p16"/>
          <p:cNvSpPr txBox="1"/>
          <p:nvPr/>
        </p:nvSpPr>
        <p:spPr>
          <a:xfrm>
            <a:off x="4434075" y="1115400"/>
            <a:ext cx="3833400" cy="291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400050" lvl="0" marL="457200" rtl="0" algn="l">
              <a:spcBef>
                <a:spcPts val="0"/>
              </a:spcBef>
              <a:spcAft>
                <a:spcPts val="0"/>
              </a:spcAft>
              <a:buClr>
                <a:srgbClr val="FFFFFF"/>
              </a:buClr>
              <a:buSzPts val="2700"/>
              <a:buChar char="●"/>
            </a:pPr>
            <a:r>
              <a:rPr lang="en" sz="2700">
                <a:solidFill>
                  <a:srgbClr val="FFFFFF"/>
                </a:solidFill>
              </a:rPr>
              <a:t>Fast</a:t>
            </a:r>
            <a:endParaRPr sz="2700">
              <a:solidFill>
                <a:srgbClr val="FFFFFF"/>
              </a:solidFill>
            </a:endParaRPr>
          </a:p>
          <a:p>
            <a:pPr indent="-400050" lvl="0" marL="457200" rtl="0" algn="l">
              <a:spcBef>
                <a:spcPts val="0"/>
              </a:spcBef>
              <a:spcAft>
                <a:spcPts val="0"/>
              </a:spcAft>
              <a:buClr>
                <a:srgbClr val="FFFFFF"/>
              </a:buClr>
              <a:buSzPts val="2700"/>
              <a:buChar char="●"/>
            </a:pPr>
            <a:r>
              <a:rPr lang="en" sz="2700">
                <a:solidFill>
                  <a:srgbClr val="FFFFFF"/>
                </a:solidFill>
              </a:rPr>
              <a:t>Secure</a:t>
            </a:r>
            <a:endParaRPr sz="2700">
              <a:solidFill>
                <a:srgbClr val="FFFFFF"/>
              </a:solidFill>
            </a:endParaRPr>
          </a:p>
          <a:p>
            <a:pPr indent="-400050" lvl="0" marL="457200" rtl="0" algn="l">
              <a:spcBef>
                <a:spcPts val="0"/>
              </a:spcBef>
              <a:spcAft>
                <a:spcPts val="0"/>
              </a:spcAft>
              <a:buClr>
                <a:srgbClr val="FFFFFF"/>
              </a:buClr>
              <a:buSzPts val="2700"/>
              <a:buChar char="●"/>
            </a:pPr>
            <a:r>
              <a:rPr lang="en" sz="2700">
                <a:solidFill>
                  <a:srgbClr val="FFFFFF"/>
                </a:solidFill>
              </a:rPr>
              <a:t>Offline</a:t>
            </a:r>
            <a:endParaRPr sz="2700">
              <a:solidFill>
                <a:srgbClr val="FFFFFF"/>
              </a:solidFill>
            </a:endParaRPr>
          </a:p>
          <a:p>
            <a:pPr indent="-400050" lvl="0" marL="457200" rtl="0" algn="l">
              <a:spcBef>
                <a:spcPts val="0"/>
              </a:spcBef>
              <a:spcAft>
                <a:spcPts val="0"/>
              </a:spcAft>
              <a:buClr>
                <a:srgbClr val="FFFFFF"/>
              </a:buClr>
              <a:buSzPts val="2700"/>
              <a:buChar char="●"/>
            </a:pPr>
            <a:r>
              <a:rPr lang="en" sz="2700">
                <a:solidFill>
                  <a:srgbClr val="FFFFFF"/>
                </a:solidFill>
              </a:rPr>
              <a:t>Distributed</a:t>
            </a:r>
            <a:endParaRPr sz="2700">
              <a:solidFill>
                <a:srgbClr val="FFFFF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83" name="Google Shape;383;p52"/>
          <p:cNvPicPr preferRelativeResize="0"/>
          <p:nvPr/>
        </p:nvPicPr>
        <p:blipFill>
          <a:blip r:embed="rId3">
            <a:alphaModFix/>
          </a:blip>
          <a:stretch>
            <a:fillRect/>
          </a:stretch>
        </p:blipFill>
        <p:spPr>
          <a:xfrm>
            <a:off x="311700" y="445025"/>
            <a:ext cx="8553450" cy="4438650"/>
          </a:xfrm>
          <a:prstGeom prst="rect">
            <a:avLst/>
          </a:prstGeom>
          <a:noFill/>
          <a:ln>
            <a:noFill/>
          </a:ln>
        </p:spPr>
      </p:pic>
      <p:pic>
        <p:nvPicPr>
          <p:cNvPr id="384" name="Google Shape;384;p52"/>
          <p:cNvPicPr preferRelativeResize="0"/>
          <p:nvPr/>
        </p:nvPicPr>
        <p:blipFill rotWithShape="1">
          <a:blip r:embed="rId4">
            <a:alphaModFix/>
          </a:blip>
          <a:srcRect b="0" l="35707" r="0" t="0"/>
          <a:stretch/>
        </p:blipFill>
        <p:spPr>
          <a:xfrm>
            <a:off x="7873747" y="268275"/>
            <a:ext cx="845798" cy="98667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Your Remote Repository</a:t>
            </a:r>
            <a:endParaRPr/>
          </a:p>
        </p:txBody>
      </p:sp>
      <p:sp>
        <p:nvSpPr>
          <p:cNvPr id="390" name="Google Shape;390;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Once you have configured your SSH keys, you can create a remote and add it to your local repository’s list of remotes. You can then use the remote repo to back up your local repository that you just created.</a:t>
            </a:r>
            <a:endParaRPr/>
          </a:p>
        </p:txBody>
      </p:sp>
      <p:pic>
        <p:nvPicPr>
          <p:cNvPr id="391" name="Google Shape;391;p53"/>
          <p:cNvPicPr preferRelativeResize="0"/>
          <p:nvPr/>
        </p:nvPicPr>
        <p:blipFill rotWithShape="1">
          <a:blip r:embed="rId3">
            <a:alphaModFix/>
          </a:blip>
          <a:srcRect b="0" l="35707" r="0" t="0"/>
          <a:stretch/>
        </p:blipFill>
        <p:spPr>
          <a:xfrm>
            <a:off x="7903222" y="165800"/>
            <a:ext cx="845798" cy="98667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Your Remote Repository</a:t>
            </a:r>
            <a:endParaRPr/>
          </a:p>
        </p:txBody>
      </p:sp>
      <p:sp>
        <p:nvSpPr>
          <p:cNvPr id="397" name="Google Shape;397;p54"/>
          <p:cNvSpPr txBox="1"/>
          <p:nvPr>
            <p:ph idx="1" type="body"/>
          </p:nvPr>
        </p:nvSpPr>
        <p:spPr>
          <a:xfrm>
            <a:off x="311700" y="1152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Navigate to GitHub.com and sign in or create an account.</a:t>
            </a:r>
            <a:endParaRPr/>
          </a:p>
        </p:txBody>
      </p:sp>
      <p:pic>
        <p:nvPicPr>
          <p:cNvPr id="398" name="Google Shape;398;p54"/>
          <p:cNvPicPr preferRelativeResize="0"/>
          <p:nvPr/>
        </p:nvPicPr>
        <p:blipFill>
          <a:blip r:embed="rId3">
            <a:alphaModFix/>
          </a:blip>
          <a:stretch>
            <a:fillRect/>
          </a:stretch>
        </p:blipFill>
        <p:spPr>
          <a:xfrm>
            <a:off x="2505477" y="2571750"/>
            <a:ext cx="4133050" cy="11021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Your Remote Repository</a:t>
            </a:r>
            <a:endParaRPr/>
          </a:p>
        </p:txBody>
      </p:sp>
      <p:sp>
        <p:nvSpPr>
          <p:cNvPr id="404" name="Google Shape;404;p55"/>
          <p:cNvSpPr txBox="1"/>
          <p:nvPr>
            <p:ph idx="1" type="body"/>
          </p:nvPr>
        </p:nvSpPr>
        <p:spPr>
          <a:xfrm>
            <a:off x="311700" y="1152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Once you are signed in, find the ‘+’ icon in the top right corner, click and choose ‘New repository’</a:t>
            </a:r>
            <a:endParaRPr/>
          </a:p>
        </p:txBody>
      </p:sp>
      <p:pic>
        <p:nvPicPr>
          <p:cNvPr id="405" name="Google Shape;405;p55"/>
          <p:cNvPicPr preferRelativeResize="0"/>
          <p:nvPr/>
        </p:nvPicPr>
        <p:blipFill>
          <a:blip r:embed="rId3">
            <a:alphaModFix/>
          </a:blip>
          <a:stretch>
            <a:fillRect/>
          </a:stretch>
        </p:blipFill>
        <p:spPr>
          <a:xfrm>
            <a:off x="2928938" y="1954900"/>
            <a:ext cx="3286125" cy="26860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Your Remote Repository - Name</a:t>
            </a:r>
            <a:endParaRPr/>
          </a:p>
        </p:txBody>
      </p:sp>
      <p:sp>
        <p:nvSpPr>
          <p:cNvPr id="411" name="Google Shape;411;p56"/>
          <p:cNvSpPr txBox="1"/>
          <p:nvPr>
            <p:ph idx="1" type="body"/>
          </p:nvPr>
        </p:nvSpPr>
        <p:spPr>
          <a:xfrm>
            <a:off x="311700" y="1152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Choose a name (NO SPACES, dashes are common convention), and add a description if you like.</a:t>
            </a:r>
            <a:endParaRPr/>
          </a:p>
        </p:txBody>
      </p:sp>
      <p:pic>
        <p:nvPicPr>
          <p:cNvPr id="412" name="Google Shape;412;p56"/>
          <p:cNvPicPr preferRelativeResize="0"/>
          <p:nvPr/>
        </p:nvPicPr>
        <p:blipFill>
          <a:blip r:embed="rId3">
            <a:alphaModFix/>
          </a:blip>
          <a:stretch>
            <a:fillRect/>
          </a:stretch>
        </p:blipFill>
        <p:spPr>
          <a:xfrm>
            <a:off x="311700" y="2388609"/>
            <a:ext cx="8520600" cy="206644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Local-Remote Workflow</a:t>
            </a:r>
            <a:endParaRPr/>
          </a:p>
        </p:txBody>
      </p:sp>
      <p:pic>
        <p:nvPicPr>
          <p:cNvPr id="418" name="Google Shape;418;p57"/>
          <p:cNvPicPr preferRelativeResize="0"/>
          <p:nvPr/>
        </p:nvPicPr>
        <p:blipFill>
          <a:blip r:embed="rId3">
            <a:alphaModFix/>
          </a:blip>
          <a:stretch>
            <a:fillRect/>
          </a:stretch>
        </p:blipFill>
        <p:spPr>
          <a:xfrm>
            <a:off x="152400" y="1319725"/>
            <a:ext cx="8839202" cy="3417106"/>
          </a:xfrm>
          <a:prstGeom prst="rect">
            <a:avLst/>
          </a:prstGeom>
          <a:noFill/>
          <a:ln>
            <a:noFill/>
          </a:ln>
        </p:spPr>
      </p:pic>
      <p:sp>
        <p:nvSpPr>
          <p:cNvPr id="419" name="Google Shape;419;p57"/>
          <p:cNvSpPr/>
          <p:nvPr/>
        </p:nvSpPr>
        <p:spPr>
          <a:xfrm>
            <a:off x="1819075" y="2839450"/>
            <a:ext cx="420000" cy="236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7"/>
          <p:cNvSpPr/>
          <p:nvPr/>
        </p:nvSpPr>
        <p:spPr>
          <a:xfrm>
            <a:off x="4018400" y="2839450"/>
            <a:ext cx="477300" cy="236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57"/>
          <p:cNvSpPr/>
          <p:nvPr/>
        </p:nvSpPr>
        <p:spPr>
          <a:xfrm>
            <a:off x="6073375" y="2839450"/>
            <a:ext cx="477300" cy="236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57"/>
          <p:cNvSpPr txBox="1"/>
          <p:nvPr/>
        </p:nvSpPr>
        <p:spPr>
          <a:xfrm>
            <a:off x="1648500" y="2485250"/>
            <a:ext cx="1325100" cy="23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Roboto Mono"/>
                <a:ea typeface="Roboto Mono"/>
                <a:cs typeface="Roboto Mono"/>
                <a:sym typeface="Roboto Mono"/>
              </a:rPr>
              <a:t>g</a:t>
            </a:r>
            <a:r>
              <a:rPr b="1" lang="en" sz="2000">
                <a:latin typeface="Roboto Mono"/>
                <a:ea typeface="Roboto Mono"/>
                <a:cs typeface="Roboto Mono"/>
                <a:sym typeface="Roboto Mono"/>
              </a:rPr>
              <a:t>it add</a:t>
            </a:r>
            <a:endParaRPr b="1" sz="2000">
              <a:latin typeface="Roboto Mono"/>
              <a:ea typeface="Roboto Mono"/>
              <a:cs typeface="Roboto Mono"/>
              <a:sym typeface="Roboto Mono"/>
            </a:endParaRPr>
          </a:p>
        </p:txBody>
      </p:sp>
      <p:sp>
        <p:nvSpPr>
          <p:cNvPr id="423" name="Google Shape;423;p57"/>
          <p:cNvSpPr txBox="1"/>
          <p:nvPr/>
        </p:nvSpPr>
        <p:spPr>
          <a:xfrm>
            <a:off x="3900275" y="2485250"/>
            <a:ext cx="1868400" cy="23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Roboto Mono"/>
                <a:ea typeface="Roboto Mono"/>
                <a:cs typeface="Roboto Mono"/>
                <a:sym typeface="Roboto Mono"/>
              </a:rPr>
              <a:t>git commit</a:t>
            </a:r>
            <a:endParaRPr b="1" sz="2000">
              <a:latin typeface="Roboto Mono"/>
              <a:ea typeface="Roboto Mono"/>
              <a:cs typeface="Roboto Mono"/>
              <a:sym typeface="Roboto Mono"/>
            </a:endParaRPr>
          </a:p>
        </p:txBody>
      </p:sp>
      <p:sp>
        <p:nvSpPr>
          <p:cNvPr id="424" name="Google Shape;424;p57"/>
          <p:cNvSpPr txBox="1"/>
          <p:nvPr/>
        </p:nvSpPr>
        <p:spPr>
          <a:xfrm>
            <a:off x="6138950" y="2485250"/>
            <a:ext cx="1868400" cy="23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Roboto Mono"/>
                <a:ea typeface="Roboto Mono"/>
                <a:cs typeface="Roboto Mono"/>
                <a:sym typeface="Roboto Mono"/>
              </a:rPr>
              <a:t>git push</a:t>
            </a:r>
            <a:endParaRPr b="1" sz="2000">
              <a:latin typeface="Roboto Mono"/>
              <a:ea typeface="Roboto Mono"/>
              <a:cs typeface="Roboto Mono"/>
              <a:sym typeface="Roboto Mono"/>
            </a:endParaRPr>
          </a:p>
        </p:txBody>
      </p:sp>
      <p:pic>
        <p:nvPicPr>
          <p:cNvPr id="425" name="Google Shape;425;p57"/>
          <p:cNvPicPr preferRelativeResize="0"/>
          <p:nvPr/>
        </p:nvPicPr>
        <p:blipFill>
          <a:blip r:embed="rId4">
            <a:alphaModFix/>
          </a:blip>
          <a:stretch>
            <a:fillRect/>
          </a:stretch>
        </p:blipFill>
        <p:spPr>
          <a:xfrm>
            <a:off x="8189044" y="118163"/>
            <a:ext cx="845783" cy="986677"/>
          </a:xfrm>
          <a:prstGeom prst="rect">
            <a:avLst/>
          </a:prstGeom>
          <a:noFill/>
          <a:ln>
            <a:noFill/>
          </a:ln>
        </p:spPr>
      </p:pic>
      <p:pic>
        <p:nvPicPr>
          <p:cNvPr id="426" name="Google Shape;426;p57"/>
          <p:cNvPicPr preferRelativeResize="0"/>
          <p:nvPr/>
        </p:nvPicPr>
        <p:blipFill rotWithShape="1">
          <a:blip r:embed="rId5">
            <a:alphaModFix/>
          </a:blip>
          <a:srcRect b="14823" l="25032" r="13869" t="11206"/>
          <a:stretch/>
        </p:blipFill>
        <p:spPr>
          <a:xfrm>
            <a:off x="2409550" y="3294400"/>
            <a:ext cx="2086150" cy="1222475"/>
          </a:xfrm>
          <a:prstGeom prst="rect">
            <a:avLst/>
          </a:prstGeom>
          <a:noFill/>
          <a:ln>
            <a:noFill/>
          </a:ln>
        </p:spPr>
      </p:pic>
      <p:pic>
        <p:nvPicPr>
          <p:cNvPr id="427" name="Google Shape;427;p57"/>
          <p:cNvPicPr preferRelativeResize="0"/>
          <p:nvPr/>
        </p:nvPicPr>
        <p:blipFill rotWithShape="1">
          <a:blip r:embed="rId6">
            <a:alphaModFix/>
          </a:blip>
          <a:srcRect b="13656" l="23609" r="13964" t="10135"/>
          <a:stretch/>
        </p:blipFill>
        <p:spPr>
          <a:xfrm>
            <a:off x="4495700" y="3261326"/>
            <a:ext cx="2086150" cy="123272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Pushing Changes to a Remote Repository</a:t>
            </a:r>
            <a:endParaRPr/>
          </a:p>
        </p:txBody>
      </p:sp>
      <p:sp>
        <p:nvSpPr>
          <p:cNvPr id="433" name="Google Shape;433;p58"/>
          <p:cNvSpPr txBox="1"/>
          <p:nvPr>
            <p:ph idx="1" type="body"/>
          </p:nvPr>
        </p:nvSpPr>
        <p:spPr>
          <a:xfrm>
            <a:off x="311700" y="1152475"/>
            <a:ext cx="8520600" cy="88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Pushing is how you transfer a commit (group of tracked changes) from your local repository to your remote repository.</a:t>
            </a:r>
            <a:endParaRPr/>
          </a:p>
        </p:txBody>
      </p:sp>
      <p:pic>
        <p:nvPicPr>
          <p:cNvPr id="434" name="Google Shape;434;p58"/>
          <p:cNvPicPr preferRelativeResize="0"/>
          <p:nvPr/>
        </p:nvPicPr>
        <p:blipFill>
          <a:blip r:embed="rId3">
            <a:alphaModFix/>
          </a:blip>
          <a:stretch>
            <a:fillRect/>
          </a:stretch>
        </p:blipFill>
        <p:spPr>
          <a:xfrm>
            <a:off x="8189044" y="118163"/>
            <a:ext cx="845783" cy="986677"/>
          </a:xfrm>
          <a:prstGeom prst="rect">
            <a:avLst/>
          </a:prstGeom>
          <a:noFill/>
          <a:ln>
            <a:noFill/>
          </a:ln>
        </p:spPr>
      </p:pic>
      <p:pic>
        <p:nvPicPr>
          <p:cNvPr id="435" name="Google Shape;435;p58"/>
          <p:cNvPicPr preferRelativeResize="0"/>
          <p:nvPr/>
        </p:nvPicPr>
        <p:blipFill>
          <a:blip r:embed="rId4">
            <a:alphaModFix/>
          </a:blip>
          <a:stretch>
            <a:fillRect/>
          </a:stretch>
        </p:blipFill>
        <p:spPr>
          <a:xfrm>
            <a:off x="1033450" y="2032675"/>
            <a:ext cx="7077125" cy="3110826"/>
          </a:xfrm>
          <a:prstGeom prst="rect">
            <a:avLst/>
          </a:prstGeom>
          <a:noFill/>
          <a:ln>
            <a:noFill/>
          </a:ln>
        </p:spPr>
      </p:pic>
      <p:pic>
        <p:nvPicPr>
          <p:cNvPr id="436" name="Google Shape;436;p58"/>
          <p:cNvPicPr preferRelativeResize="0"/>
          <p:nvPr/>
        </p:nvPicPr>
        <p:blipFill rotWithShape="1">
          <a:blip r:embed="rId5">
            <a:alphaModFix/>
          </a:blip>
          <a:srcRect b="13652" l="13677" r="12548" t="7202"/>
          <a:stretch/>
        </p:blipFill>
        <p:spPr>
          <a:xfrm>
            <a:off x="4414900" y="2351875"/>
            <a:ext cx="1773475" cy="920850"/>
          </a:xfrm>
          <a:prstGeom prst="rect">
            <a:avLst/>
          </a:prstGeom>
          <a:noFill/>
          <a:ln>
            <a:noFill/>
          </a:ln>
        </p:spPr>
      </p:pic>
      <p:sp>
        <p:nvSpPr>
          <p:cNvPr id="437" name="Google Shape;437;p58"/>
          <p:cNvSpPr txBox="1"/>
          <p:nvPr/>
        </p:nvSpPr>
        <p:spPr>
          <a:xfrm>
            <a:off x="4313375" y="3153425"/>
            <a:ext cx="3609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Roboto Mono"/>
                <a:ea typeface="Roboto Mono"/>
                <a:cs typeface="Roboto Mono"/>
                <a:sym typeface="Roboto Mono"/>
              </a:rPr>
              <a:t>‘git push &lt;remote&gt;’</a:t>
            </a:r>
            <a:endParaRPr b="1" sz="1500">
              <a:latin typeface="Roboto Mono"/>
              <a:ea typeface="Roboto Mono"/>
              <a:cs typeface="Roboto Mono"/>
              <a:sym typeface="Roboto Mon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9"/>
          <p:cNvSpPr txBox="1"/>
          <p:nvPr>
            <p:ph type="title"/>
          </p:nvPr>
        </p:nvSpPr>
        <p:spPr>
          <a:xfrm>
            <a:off x="311700"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Pulling Changes from a Remote Repository</a:t>
            </a:r>
            <a:endParaRPr/>
          </a:p>
          <a:p>
            <a:pPr indent="0" lvl="0" marL="0" rtl="0" algn="l">
              <a:spcBef>
                <a:spcPts val="0"/>
              </a:spcBef>
              <a:spcAft>
                <a:spcPts val="0"/>
              </a:spcAft>
              <a:buNone/>
            </a:pPr>
            <a:r>
              <a:t/>
            </a:r>
            <a:endParaRPr/>
          </a:p>
        </p:txBody>
      </p:sp>
      <p:sp>
        <p:nvSpPr>
          <p:cNvPr id="443" name="Google Shape;443;p59"/>
          <p:cNvSpPr txBox="1"/>
          <p:nvPr>
            <p:ph idx="1" type="body"/>
          </p:nvPr>
        </p:nvSpPr>
        <p:spPr>
          <a:xfrm>
            <a:off x="311700" y="803600"/>
            <a:ext cx="7681200" cy="86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Pulling is how you update your local repository to be up-to-date with the current state of the remote repository.</a:t>
            </a:r>
            <a:endParaRPr/>
          </a:p>
          <a:p>
            <a:pPr indent="0" lvl="0" marL="0" rtl="0" algn="l">
              <a:spcBef>
                <a:spcPts val="1600"/>
              </a:spcBef>
              <a:spcAft>
                <a:spcPts val="1600"/>
              </a:spcAft>
              <a:buNone/>
            </a:pPr>
            <a:r>
              <a:t/>
            </a:r>
            <a:endParaRPr/>
          </a:p>
        </p:txBody>
      </p:sp>
      <p:pic>
        <p:nvPicPr>
          <p:cNvPr id="444" name="Google Shape;444;p59"/>
          <p:cNvPicPr preferRelativeResize="0"/>
          <p:nvPr/>
        </p:nvPicPr>
        <p:blipFill>
          <a:blip r:embed="rId3">
            <a:alphaModFix/>
          </a:blip>
          <a:stretch>
            <a:fillRect/>
          </a:stretch>
        </p:blipFill>
        <p:spPr>
          <a:xfrm>
            <a:off x="536013" y="1595375"/>
            <a:ext cx="8071973" cy="3548124"/>
          </a:xfrm>
          <a:prstGeom prst="rect">
            <a:avLst/>
          </a:prstGeom>
          <a:noFill/>
          <a:ln>
            <a:noFill/>
          </a:ln>
        </p:spPr>
      </p:pic>
      <p:sp>
        <p:nvSpPr>
          <p:cNvPr id="445" name="Google Shape;445;p59"/>
          <p:cNvSpPr txBox="1"/>
          <p:nvPr/>
        </p:nvSpPr>
        <p:spPr>
          <a:xfrm>
            <a:off x="4388303" y="2891274"/>
            <a:ext cx="3713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oboto Mono"/>
                <a:ea typeface="Roboto Mono"/>
                <a:cs typeface="Roboto Mono"/>
                <a:sym typeface="Roboto Mono"/>
              </a:rPr>
              <a:t>‘</a:t>
            </a:r>
            <a:r>
              <a:rPr b="1" lang="en" sz="1600">
                <a:latin typeface="Roboto Mono"/>
                <a:ea typeface="Roboto Mono"/>
                <a:cs typeface="Roboto Mono"/>
                <a:sym typeface="Roboto Mono"/>
              </a:rPr>
              <a:t>git pull &lt;remote&gt;’</a:t>
            </a:r>
            <a:endParaRPr b="1" sz="1600">
              <a:latin typeface="Roboto Mono"/>
              <a:ea typeface="Roboto Mono"/>
              <a:cs typeface="Roboto Mono"/>
              <a:sym typeface="Roboto Mono"/>
            </a:endParaRPr>
          </a:p>
        </p:txBody>
      </p:sp>
      <p:pic>
        <p:nvPicPr>
          <p:cNvPr id="446" name="Google Shape;446;p59"/>
          <p:cNvPicPr preferRelativeResize="0"/>
          <p:nvPr/>
        </p:nvPicPr>
        <p:blipFill>
          <a:blip r:embed="rId4">
            <a:alphaModFix/>
          </a:blip>
          <a:stretch>
            <a:fillRect/>
          </a:stretch>
        </p:blipFill>
        <p:spPr>
          <a:xfrm>
            <a:off x="8189044" y="118163"/>
            <a:ext cx="845783" cy="986677"/>
          </a:xfrm>
          <a:prstGeom prst="rect">
            <a:avLst/>
          </a:prstGeom>
          <a:noFill/>
          <a:ln>
            <a:noFill/>
          </a:ln>
        </p:spPr>
      </p:pic>
      <p:pic>
        <p:nvPicPr>
          <p:cNvPr id="447" name="Google Shape;447;p59"/>
          <p:cNvPicPr preferRelativeResize="0"/>
          <p:nvPr/>
        </p:nvPicPr>
        <p:blipFill rotWithShape="1">
          <a:blip r:embed="rId5">
            <a:alphaModFix/>
          </a:blip>
          <a:srcRect b="13652" l="13677" r="12548" t="7202"/>
          <a:stretch/>
        </p:blipFill>
        <p:spPr>
          <a:xfrm>
            <a:off x="4499500" y="1970425"/>
            <a:ext cx="1900248" cy="9866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60"/>
          <p:cNvSpPr txBox="1"/>
          <p:nvPr>
            <p:ph type="title"/>
          </p:nvPr>
        </p:nvSpPr>
        <p:spPr>
          <a:xfrm>
            <a:off x="610875" y="2046300"/>
            <a:ext cx="7807800" cy="105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400"/>
              <a:t>Q&amp;A - No Tough Questions!</a:t>
            </a:r>
            <a:endParaRPr sz="4400"/>
          </a:p>
        </p:txBody>
      </p:sp>
      <p:pic>
        <p:nvPicPr>
          <p:cNvPr id="453" name="Google Shape;453;p60"/>
          <p:cNvPicPr preferRelativeResize="0"/>
          <p:nvPr/>
        </p:nvPicPr>
        <p:blipFill>
          <a:blip r:embed="rId3">
            <a:alphaModFix/>
          </a:blip>
          <a:stretch>
            <a:fillRect/>
          </a:stretch>
        </p:blipFill>
        <p:spPr>
          <a:xfrm>
            <a:off x="4091882" y="187213"/>
            <a:ext cx="845783" cy="986677"/>
          </a:xfrm>
          <a:prstGeom prst="rect">
            <a:avLst/>
          </a:prstGeom>
          <a:noFill/>
          <a:ln>
            <a:noFill/>
          </a:ln>
        </p:spPr>
      </p:pic>
      <p:pic>
        <p:nvPicPr>
          <p:cNvPr id="454" name="Google Shape;454;p60"/>
          <p:cNvPicPr preferRelativeResize="0"/>
          <p:nvPr/>
        </p:nvPicPr>
        <p:blipFill>
          <a:blip r:embed="rId4">
            <a:alphaModFix/>
          </a:blip>
          <a:stretch>
            <a:fillRect/>
          </a:stretch>
        </p:blipFill>
        <p:spPr>
          <a:xfrm>
            <a:off x="5066650" y="187225"/>
            <a:ext cx="740003" cy="986671"/>
          </a:xfrm>
          <a:prstGeom prst="rect">
            <a:avLst/>
          </a:prstGeom>
          <a:noFill/>
          <a:ln>
            <a:noFill/>
          </a:ln>
        </p:spPr>
      </p:pic>
      <p:pic>
        <p:nvPicPr>
          <p:cNvPr id="455" name="Google Shape;455;p60"/>
          <p:cNvPicPr preferRelativeResize="0"/>
          <p:nvPr/>
        </p:nvPicPr>
        <p:blipFill rotWithShape="1">
          <a:blip r:embed="rId5">
            <a:alphaModFix/>
          </a:blip>
          <a:srcRect b="0" l="35707" r="0" t="0"/>
          <a:stretch/>
        </p:blipFill>
        <p:spPr>
          <a:xfrm>
            <a:off x="3246072" y="187225"/>
            <a:ext cx="845798" cy="9866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Installing git (Windows)</a:t>
            </a:r>
            <a:endParaRPr/>
          </a:p>
        </p:txBody>
      </p:sp>
      <p:pic>
        <p:nvPicPr>
          <p:cNvPr id="80" name="Google Shape;80;p17"/>
          <p:cNvPicPr preferRelativeResize="0"/>
          <p:nvPr/>
        </p:nvPicPr>
        <p:blipFill>
          <a:blip r:embed="rId3">
            <a:alphaModFix/>
          </a:blip>
          <a:stretch>
            <a:fillRect/>
          </a:stretch>
        </p:blipFill>
        <p:spPr>
          <a:xfrm>
            <a:off x="311700" y="1228725"/>
            <a:ext cx="5404351" cy="3608049"/>
          </a:xfrm>
          <a:prstGeom prst="rect">
            <a:avLst/>
          </a:prstGeom>
          <a:noFill/>
          <a:ln>
            <a:noFill/>
          </a:ln>
        </p:spPr>
      </p:pic>
      <p:pic>
        <p:nvPicPr>
          <p:cNvPr id="81" name="Google Shape;81;p17"/>
          <p:cNvPicPr preferRelativeResize="0"/>
          <p:nvPr/>
        </p:nvPicPr>
        <p:blipFill rotWithShape="1">
          <a:blip r:embed="rId4">
            <a:alphaModFix/>
          </a:blip>
          <a:srcRect b="-35343" l="-29312" r="2086" t="8117"/>
          <a:stretch/>
        </p:blipFill>
        <p:spPr>
          <a:xfrm>
            <a:off x="5374873" y="1228725"/>
            <a:ext cx="3625700" cy="2417125"/>
          </a:xfrm>
          <a:prstGeom prst="rect">
            <a:avLst/>
          </a:prstGeom>
          <a:noFill/>
          <a:ln>
            <a:noFill/>
          </a:ln>
        </p:spPr>
      </p:pic>
      <p:sp>
        <p:nvSpPr>
          <p:cNvPr id="82" name="Google Shape;82;p17"/>
          <p:cNvSpPr/>
          <p:nvPr/>
        </p:nvSpPr>
        <p:spPr>
          <a:xfrm>
            <a:off x="368150" y="3881275"/>
            <a:ext cx="368100" cy="2418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 name="Google Shape;83;p17"/>
          <p:cNvPicPr preferRelativeResize="0"/>
          <p:nvPr/>
        </p:nvPicPr>
        <p:blipFill>
          <a:blip r:embed="rId5">
            <a:alphaModFix/>
          </a:blip>
          <a:stretch>
            <a:fillRect/>
          </a:stretch>
        </p:blipFill>
        <p:spPr>
          <a:xfrm>
            <a:off x="8267475" y="107775"/>
            <a:ext cx="740003" cy="986671"/>
          </a:xfrm>
          <a:prstGeom prst="rect">
            <a:avLst/>
          </a:prstGeom>
          <a:noFill/>
          <a:ln>
            <a:noFill/>
          </a:ln>
        </p:spPr>
      </p:pic>
      <p:sp>
        <p:nvSpPr>
          <p:cNvPr id="84" name="Google Shape;84;p17"/>
          <p:cNvSpPr txBox="1"/>
          <p:nvPr/>
        </p:nvSpPr>
        <p:spPr>
          <a:xfrm>
            <a:off x="6000575" y="3169975"/>
            <a:ext cx="3000000" cy="16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rPr>
              <a:t>https://git-scm.com/downloads</a:t>
            </a:r>
            <a:endParaRPr sz="19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314763"/>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Installing git (Windows)</a:t>
            </a:r>
            <a:endParaRPr/>
          </a:p>
        </p:txBody>
      </p:sp>
      <p:pic>
        <p:nvPicPr>
          <p:cNvPr id="90" name="Google Shape;90;p18"/>
          <p:cNvPicPr preferRelativeResize="0"/>
          <p:nvPr/>
        </p:nvPicPr>
        <p:blipFill>
          <a:blip r:embed="rId3">
            <a:alphaModFix/>
          </a:blip>
          <a:stretch>
            <a:fillRect/>
          </a:stretch>
        </p:blipFill>
        <p:spPr>
          <a:xfrm>
            <a:off x="8267475" y="107775"/>
            <a:ext cx="740003" cy="986671"/>
          </a:xfrm>
          <a:prstGeom prst="rect">
            <a:avLst/>
          </a:prstGeom>
          <a:noFill/>
          <a:ln>
            <a:noFill/>
          </a:ln>
        </p:spPr>
      </p:pic>
      <p:sp>
        <p:nvSpPr>
          <p:cNvPr id="91" name="Google Shape;91;p18"/>
          <p:cNvSpPr txBox="1"/>
          <p:nvPr/>
        </p:nvSpPr>
        <p:spPr>
          <a:xfrm>
            <a:off x="5614250" y="3169975"/>
            <a:ext cx="3386400" cy="16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rPr>
              <a:t>https://git-scm.com/downloads/win</a:t>
            </a:r>
            <a:endParaRPr sz="1900">
              <a:solidFill>
                <a:srgbClr val="FFFFFF"/>
              </a:solidFill>
            </a:endParaRPr>
          </a:p>
        </p:txBody>
      </p:sp>
      <p:pic>
        <p:nvPicPr>
          <p:cNvPr id="92" name="Google Shape;92;p18"/>
          <p:cNvPicPr preferRelativeResize="0"/>
          <p:nvPr/>
        </p:nvPicPr>
        <p:blipFill>
          <a:blip r:embed="rId4">
            <a:alphaModFix/>
          </a:blip>
          <a:stretch>
            <a:fillRect/>
          </a:stretch>
        </p:blipFill>
        <p:spPr>
          <a:xfrm>
            <a:off x="311700" y="984675"/>
            <a:ext cx="4704400" cy="3930750"/>
          </a:xfrm>
          <a:prstGeom prst="rect">
            <a:avLst/>
          </a:prstGeom>
          <a:noFill/>
          <a:ln>
            <a:noFill/>
          </a:ln>
        </p:spPr>
      </p:pic>
      <p:sp>
        <p:nvSpPr>
          <p:cNvPr id="93" name="Google Shape;93;p18"/>
          <p:cNvSpPr/>
          <p:nvPr/>
        </p:nvSpPr>
        <p:spPr>
          <a:xfrm>
            <a:off x="87075" y="2267775"/>
            <a:ext cx="669300" cy="4395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8"/>
          <p:cNvSpPr txBox="1"/>
          <p:nvPr/>
        </p:nvSpPr>
        <p:spPr>
          <a:xfrm>
            <a:off x="5174075" y="1231275"/>
            <a:ext cx="3833400" cy="29127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2100">
              <a:solidFill>
                <a:srgbClr val="FFFFFF"/>
              </a:solidFill>
            </a:endParaRPr>
          </a:p>
          <a:p>
            <a:pPr indent="0" lvl="0" marL="457200" rtl="0" algn="l">
              <a:spcBef>
                <a:spcPts val="0"/>
              </a:spcBef>
              <a:spcAft>
                <a:spcPts val="0"/>
              </a:spcAft>
              <a:buNone/>
            </a:pPr>
            <a:r>
              <a:rPr lang="en" sz="2100">
                <a:solidFill>
                  <a:srgbClr val="FFFFFF"/>
                </a:solidFill>
              </a:rPr>
              <a:t>Notepad++ is much easier to use than Vim. In Vim you cannot use your mouse/cursor.</a:t>
            </a:r>
            <a:endParaRPr sz="34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314763"/>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Installing git (Windows)</a:t>
            </a:r>
            <a:endParaRPr/>
          </a:p>
        </p:txBody>
      </p:sp>
      <p:pic>
        <p:nvPicPr>
          <p:cNvPr id="100" name="Google Shape;100;p19"/>
          <p:cNvPicPr preferRelativeResize="0"/>
          <p:nvPr/>
        </p:nvPicPr>
        <p:blipFill>
          <a:blip r:embed="rId3">
            <a:alphaModFix/>
          </a:blip>
          <a:stretch>
            <a:fillRect/>
          </a:stretch>
        </p:blipFill>
        <p:spPr>
          <a:xfrm>
            <a:off x="8267475" y="107775"/>
            <a:ext cx="740003" cy="986671"/>
          </a:xfrm>
          <a:prstGeom prst="rect">
            <a:avLst/>
          </a:prstGeom>
          <a:noFill/>
          <a:ln>
            <a:noFill/>
          </a:ln>
        </p:spPr>
      </p:pic>
      <p:sp>
        <p:nvSpPr>
          <p:cNvPr id="101" name="Google Shape;101;p19"/>
          <p:cNvSpPr txBox="1"/>
          <p:nvPr/>
        </p:nvSpPr>
        <p:spPr>
          <a:xfrm>
            <a:off x="5614250" y="3169975"/>
            <a:ext cx="3386400" cy="16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rPr>
              <a:t>https://git-scm.com/downloads/win</a:t>
            </a:r>
            <a:endParaRPr sz="1900">
              <a:solidFill>
                <a:srgbClr val="FFFFFF"/>
              </a:solidFill>
            </a:endParaRPr>
          </a:p>
        </p:txBody>
      </p:sp>
      <p:pic>
        <p:nvPicPr>
          <p:cNvPr id="102" name="Google Shape;102;p19"/>
          <p:cNvPicPr preferRelativeResize="0"/>
          <p:nvPr/>
        </p:nvPicPr>
        <p:blipFill>
          <a:blip r:embed="rId4">
            <a:alphaModFix/>
          </a:blip>
          <a:stretch>
            <a:fillRect/>
          </a:stretch>
        </p:blipFill>
        <p:spPr>
          <a:xfrm>
            <a:off x="923400" y="1468488"/>
            <a:ext cx="4086700" cy="669219"/>
          </a:xfrm>
          <a:prstGeom prst="rect">
            <a:avLst/>
          </a:prstGeom>
          <a:noFill/>
          <a:ln>
            <a:noFill/>
          </a:ln>
        </p:spPr>
      </p:pic>
      <p:sp>
        <p:nvSpPr>
          <p:cNvPr id="103" name="Google Shape;103;p19"/>
          <p:cNvSpPr txBox="1"/>
          <p:nvPr/>
        </p:nvSpPr>
        <p:spPr>
          <a:xfrm>
            <a:off x="5174075" y="1231275"/>
            <a:ext cx="3833400" cy="29127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2100">
              <a:solidFill>
                <a:srgbClr val="FFFFFF"/>
              </a:solidFill>
            </a:endParaRPr>
          </a:p>
          <a:p>
            <a:pPr indent="0" lvl="0" marL="457200" rtl="0" algn="l">
              <a:spcBef>
                <a:spcPts val="0"/>
              </a:spcBef>
              <a:spcAft>
                <a:spcPts val="0"/>
              </a:spcAft>
              <a:buNone/>
            </a:pPr>
            <a:r>
              <a:t/>
            </a:r>
            <a:endParaRPr sz="3400">
              <a:solidFill>
                <a:srgbClr val="FFFFFF"/>
              </a:solidFill>
            </a:endParaRPr>
          </a:p>
        </p:txBody>
      </p:sp>
      <p:sp>
        <p:nvSpPr>
          <p:cNvPr id="104" name="Google Shape;104;p19"/>
          <p:cNvSpPr/>
          <p:nvPr/>
        </p:nvSpPr>
        <p:spPr>
          <a:xfrm rot="-5400000">
            <a:off x="1874100" y="2138100"/>
            <a:ext cx="368100" cy="2418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 name="Google Shape;105;p19"/>
          <p:cNvPicPr preferRelativeResize="0"/>
          <p:nvPr/>
        </p:nvPicPr>
        <p:blipFill>
          <a:blip r:embed="rId5">
            <a:alphaModFix/>
          </a:blip>
          <a:stretch>
            <a:fillRect/>
          </a:stretch>
        </p:blipFill>
        <p:spPr>
          <a:xfrm>
            <a:off x="817699" y="2344334"/>
            <a:ext cx="4192400" cy="1356865"/>
          </a:xfrm>
          <a:prstGeom prst="rect">
            <a:avLst/>
          </a:prstGeom>
          <a:noFill/>
          <a:ln>
            <a:noFill/>
          </a:ln>
        </p:spPr>
      </p:pic>
      <p:pic>
        <p:nvPicPr>
          <p:cNvPr id="106" name="Google Shape;106;p19"/>
          <p:cNvPicPr preferRelativeResize="0"/>
          <p:nvPr/>
        </p:nvPicPr>
        <p:blipFill>
          <a:blip r:embed="rId6">
            <a:alphaModFix/>
          </a:blip>
          <a:stretch>
            <a:fillRect/>
          </a:stretch>
        </p:blipFill>
        <p:spPr>
          <a:xfrm>
            <a:off x="923397" y="3801475"/>
            <a:ext cx="3467750" cy="1223925"/>
          </a:xfrm>
          <a:prstGeom prst="rect">
            <a:avLst/>
          </a:prstGeom>
          <a:noFill/>
          <a:ln>
            <a:noFill/>
          </a:ln>
        </p:spPr>
      </p:pic>
      <p:sp>
        <p:nvSpPr>
          <p:cNvPr id="107" name="Google Shape;107;p19"/>
          <p:cNvSpPr/>
          <p:nvPr/>
        </p:nvSpPr>
        <p:spPr>
          <a:xfrm>
            <a:off x="843937" y="3274616"/>
            <a:ext cx="368100" cy="2415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9"/>
          <p:cNvSpPr/>
          <p:nvPr/>
        </p:nvSpPr>
        <p:spPr>
          <a:xfrm rot="5400000">
            <a:off x="1442462" y="4292678"/>
            <a:ext cx="368100" cy="2415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311700" y="314763"/>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Installing git (Windows)</a:t>
            </a:r>
            <a:endParaRPr/>
          </a:p>
        </p:txBody>
      </p:sp>
      <p:pic>
        <p:nvPicPr>
          <p:cNvPr id="114" name="Google Shape;114;p20"/>
          <p:cNvPicPr preferRelativeResize="0"/>
          <p:nvPr/>
        </p:nvPicPr>
        <p:blipFill>
          <a:blip r:embed="rId4">
            <a:alphaModFix/>
          </a:blip>
          <a:stretch>
            <a:fillRect/>
          </a:stretch>
        </p:blipFill>
        <p:spPr>
          <a:xfrm>
            <a:off x="8267475" y="107775"/>
            <a:ext cx="740003" cy="986671"/>
          </a:xfrm>
          <a:prstGeom prst="rect">
            <a:avLst/>
          </a:prstGeom>
          <a:noFill/>
          <a:ln>
            <a:noFill/>
          </a:ln>
        </p:spPr>
      </p:pic>
      <p:sp>
        <p:nvSpPr>
          <p:cNvPr id="115" name="Google Shape;115;p20"/>
          <p:cNvSpPr txBox="1"/>
          <p:nvPr/>
        </p:nvSpPr>
        <p:spPr>
          <a:xfrm>
            <a:off x="5614250" y="3169975"/>
            <a:ext cx="3386400" cy="16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rPr>
              <a:t>https://git-scm.com/downloads/win</a:t>
            </a:r>
            <a:endParaRPr sz="1900">
              <a:solidFill>
                <a:srgbClr val="FFFFFF"/>
              </a:solidFill>
            </a:endParaRPr>
          </a:p>
        </p:txBody>
      </p:sp>
      <p:pic>
        <p:nvPicPr>
          <p:cNvPr id="116" name="Google Shape;116;p20"/>
          <p:cNvPicPr preferRelativeResize="0"/>
          <p:nvPr/>
        </p:nvPicPr>
        <p:blipFill>
          <a:blip r:embed="rId5">
            <a:alphaModFix/>
          </a:blip>
          <a:stretch>
            <a:fillRect/>
          </a:stretch>
        </p:blipFill>
        <p:spPr>
          <a:xfrm>
            <a:off x="498425" y="1031800"/>
            <a:ext cx="4780025" cy="3916175"/>
          </a:xfrm>
          <a:prstGeom prst="rect">
            <a:avLst/>
          </a:prstGeom>
          <a:noFill/>
          <a:ln>
            <a:noFill/>
          </a:ln>
        </p:spPr>
      </p:pic>
      <p:sp>
        <p:nvSpPr>
          <p:cNvPr id="117" name="Google Shape;117;p20"/>
          <p:cNvSpPr/>
          <p:nvPr/>
        </p:nvSpPr>
        <p:spPr>
          <a:xfrm>
            <a:off x="240504" y="2663600"/>
            <a:ext cx="626100" cy="4113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0"/>
          <p:cNvSpPr txBox="1"/>
          <p:nvPr/>
        </p:nvSpPr>
        <p:spPr>
          <a:xfrm>
            <a:off x="5174075" y="1231275"/>
            <a:ext cx="3833400" cy="29127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2100">
              <a:solidFill>
                <a:srgbClr val="FFFFFF"/>
              </a:solidFill>
            </a:endParaRPr>
          </a:p>
          <a:p>
            <a:pPr indent="0" lvl="0" marL="457200" rtl="0" algn="l">
              <a:spcBef>
                <a:spcPts val="0"/>
              </a:spcBef>
              <a:spcAft>
                <a:spcPts val="0"/>
              </a:spcAft>
              <a:buNone/>
            </a:pPr>
            <a:r>
              <a:rPr lang="en" sz="2100">
                <a:solidFill>
                  <a:srgbClr val="FFFFFF"/>
                </a:solidFill>
              </a:rPr>
              <a:t>This option allows you to use git from git bash, Windows cmd, PowerShell and other places!</a:t>
            </a:r>
            <a:endParaRPr sz="34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type="title"/>
          </p:nvPr>
        </p:nvSpPr>
        <p:spPr>
          <a:xfrm>
            <a:off x="311700" y="325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Installing Git - Mac OSX</a:t>
            </a:r>
            <a:endParaRPr/>
          </a:p>
        </p:txBody>
      </p:sp>
      <p:sp>
        <p:nvSpPr>
          <p:cNvPr id="124" name="Google Shape;124;p21"/>
          <p:cNvSpPr txBox="1"/>
          <p:nvPr>
            <p:ph idx="1" type="body"/>
          </p:nvPr>
        </p:nvSpPr>
        <p:spPr>
          <a:xfrm>
            <a:off x="311700" y="1025163"/>
            <a:ext cx="8520600" cy="520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If you have Xcode Command Line Tools on your mac, you already have git.</a:t>
            </a:r>
            <a:endParaRPr/>
          </a:p>
        </p:txBody>
      </p:sp>
      <p:pic>
        <p:nvPicPr>
          <p:cNvPr id="125" name="Google Shape;125;p21"/>
          <p:cNvPicPr preferRelativeResize="0"/>
          <p:nvPr/>
        </p:nvPicPr>
        <p:blipFill rotWithShape="1">
          <a:blip r:embed="rId3">
            <a:alphaModFix/>
          </a:blip>
          <a:srcRect b="16457" l="0" r="0" t="0"/>
          <a:stretch/>
        </p:blipFill>
        <p:spPr>
          <a:xfrm>
            <a:off x="239575" y="2024600"/>
            <a:ext cx="7186875" cy="829475"/>
          </a:xfrm>
          <a:prstGeom prst="rect">
            <a:avLst/>
          </a:prstGeom>
          <a:noFill/>
          <a:ln>
            <a:noFill/>
          </a:ln>
        </p:spPr>
      </p:pic>
      <p:sp>
        <p:nvSpPr>
          <p:cNvPr id="126" name="Google Shape;126;p21"/>
          <p:cNvSpPr txBox="1"/>
          <p:nvPr/>
        </p:nvSpPr>
        <p:spPr>
          <a:xfrm>
            <a:off x="311700" y="1545975"/>
            <a:ext cx="62769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None/>
            </a:pPr>
            <a:r>
              <a:rPr lang="en" sz="1800">
                <a:solidFill>
                  <a:schemeClr val="lt2"/>
                </a:solidFill>
              </a:rPr>
              <a:t>Type</a:t>
            </a:r>
            <a:r>
              <a:rPr b="1" lang="en" sz="1800">
                <a:solidFill>
                  <a:srgbClr val="FFFFFF"/>
                </a:solidFill>
                <a:latin typeface="Roboto Mono"/>
                <a:ea typeface="Roboto Mono"/>
                <a:cs typeface="Roboto Mono"/>
                <a:sym typeface="Roboto Mono"/>
              </a:rPr>
              <a:t> </a:t>
            </a:r>
            <a:r>
              <a:rPr b="1" lang="en" sz="1800">
                <a:solidFill>
                  <a:srgbClr val="FFFFFF"/>
                </a:solidFill>
                <a:latin typeface="Roboto Mono"/>
                <a:ea typeface="Roboto Mono"/>
                <a:cs typeface="Roboto Mono"/>
                <a:sym typeface="Roboto Mono"/>
              </a:rPr>
              <a:t>‘git --version’</a:t>
            </a:r>
            <a:r>
              <a:rPr lang="en" sz="1800">
                <a:solidFill>
                  <a:schemeClr val="lt2"/>
                </a:solidFill>
              </a:rPr>
              <a:t> </a:t>
            </a:r>
            <a:r>
              <a:rPr lang="en" sz="1800">
                <a:solidFill>
                  <a:schemeClr val="lt2"/>
                </a:solidFill>
              </a:rPr>
              <a:t>and press enter</a:t>
            </a:r>
            <a:endParaRPr sz="1800">
              <a:solidFill>
                <a:schemeClr val="lt2"/>
              </a:solidFill>
            </a:endParaRPr>
          </a:p>
        </p:txBody>
      </p:sp>
      <p:pic>
        <p:nvPicPr>
          <p:cNvPr id="127" name="Google Shape;127;p21"/>
          <p:cNvPicPr preferRelativeResize="0"/>
          <p:nvPr/>
        </p:nvPicPr>
        <p:blipFill rotWithShape="1">
          <a:blip r:embed="rId4">
            <a:alphaModFix/>
          </a:blip>
          <a:srcRect b="6959" l="0" r="0" t="0"/>
          <a:stretch/>
        </p:blipFill>
        <p:spPr>
          <a:xfrm>
            <a:off x="239575" y="3726550"/>
            <a:ext cx="7290426" cy="1242575"/>
          </a:xfrm>
          <a:prstGeom prst="rect">
            <a:avLst/>
          </a:prstGeom>
          <a:noFill/>
          <a:ln>
            <a:noFill/>
          </a:ln>
        </p:spPr>
      </p:pic>
      <p:sp>
        <p:nvSpPr>
          <p:cNvPr id="128" name="Google Shape;128;p21"/>
          <p:cNvSpPr txBox="1"/>
          <p:nvPr>
            <p:ph idx="1" type="body"/>
          </p:nvPr>
        </p:nvSpPr>
        <p:spPr>
          <a:xfrm>
            <a:off x="311700" y="2930350"/>
            <a:ext cx="8520600" cy="520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If you see similar output, a git version number, then you already have git, and you can skip the next steps!</a:t>
            </a:r>
            <a:endParaRPr/>
          </a:p>
        </p:txBody>
      </p:sp>
      <p:pic>
        <p:nvPicPr>
          <p:cNvPr id="129" name="Google Shape;129;p21"/>
          <p:cNvPicPr preferRelativeResize="0"/>
          <p:nvPr/>
        </p:nvPicPr>
        <p:blipFill>
          <a:blip r:embed="rId5">
            <a:alphaModFix/>
          </a:blip>
          <a:stretch>
            <a:fillRect/>
          </a:stretch>
        </p:blipFill>
        <p:spPr>
          <a:xfrm>
            <a:off x="8189044" y="118163"/>
            <a:ext cx="845783" cy="98667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